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63" r:id="rId3"/>
    <p:sldId id="303" r:id="rId4"/>
    <p:sldId id="283" r:id="rId5"/>
    <p:sldId id="282" r:id="rId6"/>
    <p:sldId id="281" r:id="rId7"/>
    <p:sldId id="267" r:id="rId8"/>
    <p:sldId id="307" r:id="rId9"/>
    <p:sldId id="280" r:id="rId10"/>
    <p:sldId id="279" r:id="rId11"/>
    <p:sldId id="290" r:id="rId12"/>
    <p:sldId id="285" r:id="rId13"/>
    <p:sldId id="286" r:id="rId14"/>
    <p:sldId id="287" r:id="rId15"/>
    <p:sldId id="288" r:id="rId16"/>
    <p:sldId id="299" r:id="rId17"/>
    <p:sldId id="297" r:id="rId18"/>
    <p:sldId id="298" r:id="rId19"/>
    <p:sldId id="301" r:id="rId20"/>
    <p:sldId id="302" r:id="rId21"/>
    <p:sldId id="304" r:id="rId22"/>
    <p:sldId id="289" r:id="rId23"/>
    <p:sldId id="291" r:id="rId24"/>
    <p:sldId id="292" r:id="rId25"/>
    <p:sldId id="293" r:id="rId26"/>
    <p:sldId id="294" r:id="rId27"/>
    <p:sldId id="295" r:id="rId28"/>
    <p:sldId id="296" r:id="rId29"/>
    <p:sldId id="306" r:id="rId30"/>
    <p:sldId id="262" r:id="rId31"/>
  </p:sldIdLst>
  <p:sldSz cx="9144000" cy="6858000" type="screen4x3"/>
  <p:notesSz cx="6797675" cy="99250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5B3"/>
    <a:srgbClr val="8AA1C4"/>
    <a:srgbClr val="C6D1E2"/>
    <a:srgbClr val="CC0000"/>
    <a:srgbClr val="DFE5EF"/>
    <a:srgbClr val="D1D9E7"/>
    <a:srgbClr val="C8D0E4"/>
    <a:srgbClr val="0A0064"/>
    <a:srgbClr val="7E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929"/>
  </p:normalViewPr>
  <p:slideViewPr>
    <p:cSldViewPr snapToGrid="0">
      <p:cViewPr varScale="1">
        <p:scale>
          <a:sx n="112" d="100"/>
          <a:sy n="112" d="100"/>
        </p:scale>
        <p:origin x="1566" y="96"/>
      </p:cViewPr>
      <p:guideLst/>
    </p:cSldViewPr>
  </p:slideViewPr>
  <p:notesTextViewPr>
    <p:cViewPr>
      <p:scale>
        <a:sx n="1" d="1"/>
        <a:sy n="1" d="1"/>
      </p:scale>
      <p:origin x="0" y="0"/>
    </p:cViewPr>
  </p:notesTextViewPr>
  <p:sorterViewPr>
    <p:cViewPr>
      <p:scale>
        <a:sx n="100" d="100"/>
        <a:sy n="100" d="100"/>
      </p:scale>
      <p:origin x="0" y="-2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992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20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0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45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2362200"/>
            <a:ext cx="7772400" cy="4114800"/>
          </a:xfrm>
        </p:spPr>
        <p:txBody>
          <a:bodyPr/>
          <a:lstStyle/>
          <a:p>
            <a:r>
              <a:rPr lang="en-US"/>
              <a:t>Click icon to add chart</a:t>
            </a:r>
          </a:p>
        </p:txBody>
      </p:sp>
    </p:spTree>
    <p:extLst>
      <p:ext uri="{BB962C8B-B14F-4D97-AF65-F5344CB8AC3E}">
        <p14:creationId xmlns:p14="http://schemas.microsoft.com/office/powerpoint/2010/main" val="24088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5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23695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362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30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24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90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03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914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530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b="1" kern="1200">
          <a:solidFill>
            <a:srgbClr val="0A0064"/>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2pPr>
      <a:lvl3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3pPr>
      <a:lvl4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4pPr>
      <a:lvl5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5pPr>
      <a:lvl6pPr marL="4572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6pPr>
      <a:lvl7pPr marL="9144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7pPr>
      <a:lvl8pPr marL="13716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8pPr>
      <a:lvl9pPr marL="18288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9pPr>
    </p:titleStyle>
    <p:bodyStyle>
      <a:lvl1pPr marL="342900" indent="-342900" algn="l" rtl="0" eaLnBrk="1" fontAlgn="base" hangingPunct="1">
        <a:spcBef>
          <a:spcPct val="20000"/>
        </a:spcBef>
        <a:spcAft>
          <a:spcPct val="0"/>
        </a:spcAft>
        <a:buSzPct val="80000"/>
        <a:buChar char="•"/>
        <a:defRPr sz="3200" kern="1200">
          <a:solidFill>
            <a:srgbClr val="0A0064"/>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A0064"/>
          </a:solidFill>
          <a:latin typeface="+mn-lt"/>
          <a:ea typeface="+mn-ea"/>
          <a:cs typeface="+mn-cs"/>
        </a:defRPr>
      </a:lvl2pPr>
      <a:lvl3pPr marL="1143000" indent="-228600" algn="l" rtl="0" eaLnBrk="1" fontAlgn="base" hangingPunct="1">
        <a:spcBef>
          <a:spcPct val="20000"/>
        </a:spcBef>
        <a:spcAft>
          <a:spcPct val="0"/>
        </a:spcAft>
        <a:buSzPct val="80000"/>
        <a:buFont typeface="Wingdings" panose="05000000000000000000" pitchFamily="2" charset="2"/>
        <a:buChar char="¬"/>
        <a:defRPr sz="2400" kern="1200">
          <a:solidFill>
            <a:srgbClr val="0A0064"/>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sz="2000" kern="1200">
          <a:solidFill>
            <a:srgbClr val="0A0064"/>
          </a:solidFill>
          <a:latin typeface="+mn-lt"/>
          <a:ea typeface="+mn-ea"/>
          <a:cs typeface="+mn-cs"/>
        </a:defRPr>
      </a:lvl4pPr>
      <a:lvl5pPr marL="2057400" indent="-228600" algn="l" rtl="0" eaLnBrk="1" fontAlgn="base" hangingPunct="1">
        <a:spcBef>
          <a:spcPct val="20000"/>
        </a:spcBef>
        <a:spcAft>
          <a:spcPct val="0"/>
        </a:spcAft>
        <a:buSzPct val="80000"/>
        <a:buFont typeface="Wingdings" panose="05000000000000000000" pitchFamily="2" charset="2"/>
        <a:buChar char="à"/>
        <a:defRPr sz="2000" kern="1200">
          <a:solidFill>
            <a:srgbClr val="0A00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tat.gov.mk/Nacionalni_Klasifikacii2.aspx?rbr=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32183"/>
            <a:ext cx="7753120" cy="1839817"/>
          </a:xfrm>
        </p:spPr>
        <p:txBody>
          <a:bodyPr anchor="ctr"/>
          <a:lstStyle/>
          <a:p>
            <a:r>
              <a:rPr lang="mk-MK" altLang="en-US" sz="4000" dirty="0"/>
              <a:t>Имплементација на Националната класификација на дејности НКД Рев.2.1</a:t>
            </a:r>
            <a:endParaRPr lang="en-US"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7965-3594-63A3-ED95-66F21AB86E56}"/>
              </a:ext>
            </a:extLst>
          </p:cNvPr>
          <p:cNvSpPr>
            <a:spLocks noGrp="1"/>
          </p:cNvSpPr>
          <p:nvPr>
            <p:ph type="title"/>
          </p:nvPr>
        </p:nvSpPr>
        <p:spPr/>
        <p:txBody>
          <a:bodyPr/>
          <a:lstStyle/>
          <a:p>
            <a:r>
              <a:rPr lang="ru-RU" sz="3200" dirty="0"/>
              <a:t>Споредба на структурата на НКД Рев.2 и НКД Рев.2.1</a:t>
            </a:r>
            <a:endParaRPr lang="en-US" sz="3200" dirty="0"/>
          </a:p>
        </p:txBody>
      </p:sp>
      <p:sp>
        <p:nvSpPr>
          <p:cNvPr id="3" name="Content Placeholder 2">
            <a:extLst>
              <a:ext uri="{FF2B5EF4-FFF2-40B4-BE49-F238E27FC236}">
                <a16:creationId xmlns:a16="http://schemas.microsoft.com/office/drawing/2014/main" id="{7C0A0BA5-3493-E2EC-3885-2EB95CE1D53B}"/>
              </a:ext>
            </a:extLst>
          </p:cNvPr>
          <p:cNvSpPr>
            <a:spLocks noGrp="1"/>
          </p:cNvSpPr>
          <p:nvPr>
            <p:ph idx="1"/>
          </p:nvPr>
        </p:nvSpPr>
        <p:spPr>
          <a:xfrm>
            <a:off x="685799" y="2489812"/>
            <a:ext cx="7907357" cy="3987188"/>
          </a:xfrm>
        </p:spPr>
        <p:txBody>
          <a:bodyPr/>
          <a:lstStyle/>
          <a:p>
            <a:pPr marL="0" indent="0">
              <a:buNone/>
            </a:pPr>
            <a:r>
              <a:rPr lang="mk-MK" sz="2000" dirty="0"/>
              <a:t>Главни промени во НКД Рев.2.1 се:</a:t>
            </a:r>
          </a:p>
          <a:p>
            <a:pPr marL="0" indent="0">
              <a:buNone/>
            </a:pPr>
            <a:endParaRPr lang="mk-MK" sz="2000" dirty="0"/>
          </a:p>
          <a:p>
            <a:r>
              <a:rPr lang="mk-MK" sz="2000" dirty="0"/>
              <a:t>Одделот 45 - Трговија и поправка на моторни возила и мотоцикли се брише и дејностите се преместени во одделите 46 - Трговија на големо, 47 - Трговија на мало и 95 - Поправки и одржување.</a:t>
            </a:r>
          </a:p>
          <a:p>
            <a:endParaRPr lang="mk-MK" sz="2000" dirty="0"/>
          </a:p>
          <a:p>
            <a:r>
              <a:rPr lang="ru-RU" sz="2000" dirty="0"/>
              <a:t>Информациските и комуникациските активности (Ј/Ѕ) од НКД Рев. 2 се поделени на (J/Ѕ) Издаваштво, радиодифузија и дејности на производство и дистрибуција на содржини и (K/И) Телекомуникации, компјутерско програмирање, консултантски дејности, компјутерска инфраструктура и други информатички дејности во НКД Рев. 2.1.</a:t>
            </a:r>
          </a:p>
          <a:p>
            <a:endParaRPr lang="en-US" sz="2000" dirty="0"/>
          </a:p>
        </p:txBody>
      </p:sp>
    </p:spTree>
    <p:extLst>
      <p:ext uri="{BB962C8B-B14F-4D97-AF65-F5344CB8AC3E}">
        <p14:creationId xmlns:p14="http://schemas.microsoft.com/office/powerpoint/2010/main" val="123301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F05B-2BAD-EB8D-A4AD-BCCE49C72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AC74D-6E37-2AFF-B47C-8AF0F0A7CED3}"/>
              </a:ext>
            </a:extLst>
          </p:cNvPr>
          <p:cNvSpPr>
            <a:spLocks noGrp="1"/>
          </p:cNvSpPr>
          <p:nvPr>
            <p:ph type="title"/>
          </p:nvPr>
        </p:nvSpPr>
        <p:spPr/>
        <p:txBody>
          <a:bodyPr/>
          <a:lstStyle/>
          <a:p>
            <a:r>
              <a:rPr lang="ru-RU" sz="3200" dirty="0"/>
              <a:t>Споредба на структурата на НКД Рев.2 и НКД Рев.2.1</a:t>
            </a:r>
            <a:endParaRPr lang="en-US" sz="3200" dirty="0"/>
          </a:p>
        </p:txBody>
      </p:sp>
      <p:sp>
        <p:nvSpPr>
          <p:cNvPr id="3" name="Content Placeholder 2">
            <a:extLst>
              <a:ext uri="{FF2B5EF4-FFF2-40B4-BE49-F238E27FC236}">
                <a16:creationId xmlns:a16="http://schemas.microsoft.com/office/drawing/2014/main" id="{D5020950-569D-71A9-7622-4252FF30120F}"/>
              </a:ext>
            </a:extLst>
          </p:cNvPr>
          <p:cNvSpPr>
            <a:spLocks noGrp="1"/>
          </p:cNvSpPr>
          <p:nvPr>
            <p:ph idx="1"/>
          </p:nvPr>
        </p:nvSpPr>
        <p:spPr>
          <a:xfrm>
            <a:off x="685799" y="2489812"/>
            <a:ext cx="7907357" cy="3987188"/>
          </a:xfrm>
        </p:spPr>
        <p:txBody>
          <a:bodyPr/>
          <a:lstStyle/>
          <a:p>
            <a:pPr marL="0" indent="0">
              <a:buNone/>
            </a:pPr>
            <a:r>
              <a:rPr lang="mk-MK" sz="2000" dirty="0"/>
              <a:t>Главни промени во НКД Рев.2.1 се:</a:t>
            </a:r>
          </a:p>
          <a:p>
            <a:pPr marL="0" indent="0">
              <a:buNone/>
            </a:pPr>
            <a:endParaRPr lang="mk-MK" sz="2000" dirty="0"/>
          </a:p>
          <a:p>
            <a:r>
              <a:rPr lang="ru-RU" sz="2000" dirty="0"/>
              <a:t>Воведена е дефиниција за посреднички услуги поради зголеменото значење на активностите на посредничките услуги и беа создадени класи, низ речиси сите области во рамките на класификацијата, со кои ќе може статистички да се следат нивните активности во следната деценија.</a:t>
            </a:r>
            <a:endParaRPr lang="mk-MK" sz="2000" dirty="0"/>
          </a:p>
          <a:p>
            <a:endParaRPr lang="mk-MK" sz="2000" dirty="0"/>
          </a:p>
          <a:p>
            <a:r>
              <a:rPr lang="ru-RU" sz="2000" dirty="0"/>
              <a:t>Воведени се поткласи на национално ниво (5-та цифра) со цел следење и </a:t>
            </a:r>
            <a:r>
              <a:rPr lang="mk-MK" sz="2000" dirty="0"/>
              <a:t>на движењата во </a:t>
            </a:r>
            <a:r>
              <a:rPr lang="ru-RU" sz="2000" dirty="0"/>
              <a:t>националната економија.</a:t>
            </a:r>
          </a:p>
          <a:p>
            <a:endParaRPr lang="en-US" sz="2000" dirty="0"/>
          </a:p>
        </p:txBody>
      </p:sp>
    </p:spTree>
    <p:extLst>
      <p:ext uri="{BB962C8B-B14F-4D97-AF65-F5344CB8AC3E}">
        <p14:creationId xmlns:p14="http://schemas.microsoft.com/office/powerpoint/2010/main" val="382500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5066D-9320-3328-A566-E6ECAAB3800F}"/>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97A1D724-EEB9-4716-0433-0F588AD49932}"/>
              </a:ext>
            </a:extLst>
          </p:cNvPr>
          <p:cNvSpPr>
            <a:spLocks noGrp="1"/>
          </p:cNvSpPr>
          <p:nvPr>
            <p:ph type="chart" idx="1"/>
          </p:nvPr>
        </p:nvSpPr>
        <p:spPr/>
        <p:txBody>
          <a:bodyPr/>
          <a:lstStyle/>
          <a:p>
            <a:r>
              <a:rPr lang="mk-MK" sz="2000" dirty="0"/>
              <a:t>Табелите за кореспонденција се важни алатки за споредба на податоците собрани и презентирани со користење на различни верзии на една иста класификација.</a:t>
            </a:r>
          </a:p>
          <a:p>
            <a:endParaRPr lang="mk-MK" sz="2000" dirty="0"/>
          </a:p>
          <a:p>
            <a:r>
              <a:rPr lang="mk-MK" sz="2000" dirty="0"/>
              <a:t>Табелите за коресподенција помеѓу различни верзии на иста класификација се користат за да се опишат деталните промени што се случиле во процесот на ревизија. Бидејќи НКД се користи за собирање и презентација на податоци во многу области, постои голема потреба од табели за кореспонденција помеѓу тековниот НКД и неговата претходна верзија, како и НКД и други класификации кои се употребуваат во економијата или други области во општеството.</a:t>
            </a:r>
            <a:endParaRPr lang="en-US" sz="2000" dirty="0"/>
          </a:p>
        </p:txBody>
      </p:sp>
      <p:sp>
        <p:nvSpPr>
          <p:cNvPr id="3" name="Title 1">
            <a:extLst>
              <a:ext uri="{FF2B5EF4-FFF2-40B4-BE49-F238E27FC236}">
                <a16:creationId xmlns:a16="http://schemas.microsoft.com/office/drawing/2014/main" id="{9FCA2C1F-2432-E352-2BEB-45CA31B17DBC}"/>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Tree>
    <p:extLst>
      <p:ext uri="{BB962C8B-B14F-4D97-AF65-F5344CB8AC3E}">
        <p14:creationId xmlns:p14="http://schemas.microsoft.com/office/powerpoint/2010/main" val="337708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8C74-3808-6514-9533-ECFA72B9EDB1}"/>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66530C6F-E10F-5878-C3AA-3EAAB2ECA0A0}"/>
              </a:ext>
            </a:extLst>
          </p:cNvPr>
          <p:cNvSpPr>
            <a:spLocks noGrp="1"/>
          </p:cNvSpPr>
          <p:nvPr>
            <p:ph type="chart" idx="1"/>
          </p:nvPr>
        </p:nvSpPr>
        <p:spPr>
          <a:xfrm>
            <a:off x="685800" y="2597565"/>
            <a:ext cx="7772400" cy="3743414"/>
          </a:xfrm>
        </p:spPr>
        <p:txBody>
          <a:bodyPr/>
          <a:lstStyle/>
          <a:p>
            <a:r>
              <a:rPr lang="mk-MK" sz="2400" dirty="0"/>
              <a:t>Евростат подготви две верзии на коресподентни табели:</a:t>
            </a:r>
          </a:p>
          <a:p>
            <a:endParaRPr lang="mk-MK" sz="2400" dirty="0"/>
          </a:p>
          <a:p>
            <a:pPr lvl="1"/>
            <a:r>
              <a:rPr lang="mk-MK" sz="2400" dirty="0"/>
              <a:t>Врски меѓу НКД рев.2 и НКД рев.2.1</a:t>
            </a:r>
          </a:p>
          <a:p>
            <a:pPr lvl="1"/>
            <a:r>
              <a:rPr lang="mk-MK" sz="2400" dirty="0"/>
              <a:t>Врски меѓу НКД рев.2.1 и НКД рев.2.</a:t>
            </a:r>
          </a:p>
          <a:p>
            <a:pPr lvl="1"/>
            <a:endParaRPr lang="mk-MK" sz="2400" dirty="0"/>
          </a:p>
          <a:p>
            <a:pPr marL="457200" lvl="1" indent="0">
              <a:buNone/>
            </a:pPr>
            <a:r>
              <a:rPr lang="mk-MK" sz="2400" dirty="0"/>
              <a:t>Зависно од потребите за поврзување на податоците може да се користи едната или другата врска, но ова е најчесто за статистички потреби за враќање на временските серии на податоци.</a:t>
            </a:r>
          </a:p>
        </p:txBody>
      </p:sp>
      <p:sp>
        <p:nvSpPr>
          <p:cNvPr id="3" name="Title 1">
            <a:extLst>
              <a:ext uri="{FF2B5EF4-FFF2-40B4-BE49-F238E27FC236}">
                <a16:creationId xmlns:a16="http://schemas.microsoft.com/office/drawing/2014/main" id="{687E3505-B47F-7708-9A34-F828044B88D2}"/>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Tree>
    <p:extLst>
      <p:ext uri="{BB962C8B-B14F-4D97-AF65-F5344CB8AC3E}">
        <p14:creationId xmlns:p14="http://schemas.microsoft.com/office/powerpoint/2010/main" val="5516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4981-B2B5-0429-1F9D-DC6D4EA3DAD5}"/>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118FC07B-C3B4-3C2F-2980-FDE8612B8221}"/>
              </a:ext>
            </a:extLst>
          </p:cNvPr>
          <p:cNvSpPr>
            <a:spLocks noGrp="1"/>
          </p:cNvSpPr>
          <p:nvPr>
            <p:ph type="chart" idx="1"/>
          </p:nvPr>
        </p:nvSpPr>
        <p:spPr/>
        <p:txBody>
          <a:bodyPr/>
          <a:lstStyle/>
          <a:p>
            <a:r>
              <a:rPr lang="mk-MK" sz="2000" dirty="0"/>
              <a:t>Државниот завод за статистика ја публикува врската НКД рев.2 со НКД рев.2.1</a:t>
            </a:r>
          </a:p>
          <a:p>
            <a:r>
              <a:rPr lang="mk-MK" sz="2000" dirty="0"/>
              <a:t>Во областа на статистиката овие врски се користат и за добивање на податоци од претходните години врз основа на новата верзија на НКД.</a:t>
            </a:r>
          </a:p>
          <a:p>
            <a:r>
              <a:rPr lang="mk-MK" sz="2000" dirty="0"/>
              <a:t>Другите корисници на НКД кои ја користат класификацијата за административни потреби врските ги користат за прекодирање на деловните субјекти.</a:t>
            </a:r>
            <a:endParaRPr lang="en-US" sz="2000" dirty="0"/>
          </a:p>
          <a:p>
            <a:r>
              <a:rPr lang="mk-MK" sz="2000" dirty="0"/>
              <a:t>Можни се следниве врски:</a:t>
            </a:r>
          </a:p>
          <a:p>
            <a:pPr lvl="1"/>
            <a:r>
              <a:rPr lang="mk-MK" sz="1600" dirty="0"/>
              <a:t>Врска 1 – 1</a:t>
            </a:r>
          </a:p>
          <a:p>
            <a:pPr lvl="1"/>
            <a:r>
              <a:rPr lang="mk-MK" sz="1600" dirty="0"/>
              <a:t>Врска 1 – </a:t>
            </a:r>
            <a:r>
              <a:rPr lang="en-US" sz="1600" dirty="0"/>
              <a:t>n</a:t>
            </a:r>
            <a:endParaRPr lang="mk-MK" sz="1600" dirty="0"/>
          </a:p>
          <a:p>
            <a:pPr lvl="1"/>
            <a:r>
              <a:rPr lang="mk-MK" sz="1600" dirty="0"/>
              <a:t>Врска </a:t>
            </a:r>
            <a:r>
              <a:rPr lang="en-US" sz="1600" dirty="0"/>
              <a:t>n</a:t>
            </a:r>
            <a:r>
              <a:rPr lang="mk-MK" sz="1600" dirty="0"/>
              <a:t> – 1</a:t>
            </a:r>
          </a:p>
          <a:p>
            <a:pPr lvl="1"/>
            <a:r>
              <a:rPr lang="mk-MK" sz="1600" dirty="0"/>
              <a:t>Врска </a:t>
            </a:r>
            <a:r>
              <a:rPr lang="en-US" sz="1600" dirty="0"/>
              <a:t>n</a:t>
            </a:r>
            <a:r>
              <a:rPr lang="mk-MK" sz="1600" dirty="0"/>
              <a:t> – </a:t>
            </a:r>
            <a:r>
              <a:rPr lang="en-US" sz="1600" dirty="0"/>
              <a:t>m</a:t>
            </a:r>
            <a:endParaRPr lang="mk-MK" sz="1600" dirty="0"/>
          </a:p>
        </p:txBody>
      </p:sp>
      <p:sp>
        <p:nvSpPr>
          <p:cNvPr id="3" name="Title 1">
            <a:extLst>
              <a:ext uri="{FF2B5EF4-FFF2-40B4-BE49-F238E27FC236}">
                <a16:creationId xmlns:a16="http://schemas.microsoft.com/office/drawing/2014/main" id="{3953CC8A-9D5D-5C10-36E5-6029A6F0E9D4}"/>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Tree>
    <p:extLst>
      <p:ext uri="{BB962C8B-B14F-4D97-AF65-F5344CB8AC3E}">
        <p14:creationId xmlns:p14="http://schemas.microsoft.com/office/powerpoint/2010/main" val="377804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D1DF-F7A8-6E7C-3905-C0BEF25DCA2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E75468E-6749-20E0-B745-8C63149CD739}"/>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graphicFrame>
        <p:nvGraphicFramePr>
          <p:cNvPr id="2" name="Table 1">
            <a:extLst>
              <a:ext uri="{FF2B5EF4-FFF2-40B4-BE49-F238E27FC236}">
                <a16:creationId xmlns:a16="http://schemas.microsoft.com/office/drawing/2014/main" id="{DACA1B71-AD46-128B-D94D-8E9F74388392}"/>
              </a:ext>
            </a:extLst>
          </p:cNvPr>
          <p:cNvGraphicFramePr>
            <a:graphicFrameLocks noGrp="1"/>
          </p:cNvGraphicFramePr>
          <p:nvPr>
            <p:extLst>
              <p:ext uri="{D42A27DB-BD31-4B8C-83A1-F6EECF244321}">
                <p14:modId xmlns:p14="http://schemas.microsoft.com/office/powerpoint/2010/main" val="1344546707"/>
              </p:ext>
            </p:extLst>
          </p:nvPr>
        </p:nvGraphicFramePr>
        <p:xfrm>
          <a:off x="1256232" y="2133600"/>
          <a:ext cx="6784530" cy="3710940"/>
        </p:xfrm>
        <a:graphic>
          <a:graphicData uri="http://schemas.openxmlformats.org/drawingml/2006/table">
            <a:tbl>
              <a:tblPr>
                <a:effectLst>
                  <a:outerShdw blurRad="76200" dir="13500000" sy="23000" kx="1200000" algn="br" rotWithShape="0">
                    <a:prstClr val="black">
                      <a:alpha val="20000"/>
                    </a:prstClr>
                  </a:outerShdw>
                </a:effectLst>
                <a:tableStyleId>{5C22544A-7EE6-4342-B048-85BDC9FD1C3A}</a:tableStyleId>
              </a:tblPr>
              <a:tblGrid>
                <a:gridCol w="556542">
                  <a:extLst>
                    <a:ext uri="{9D8B030D-6E8A-4147-A177-3AD203B41FA5}">
                      <a16:colId xmlns:a16="http://schemas.microsoft.com/office/drawing/2014/main" val="2037170925"/>
                    </a:ext>
                  </a:extLst>
                </a:gridCol>
                <a:gridCol w="2020636">
                  <a:extLst>
                    <a:ext uri="{9D8B030D-6E8A-4147-A177-3AD203B41FA5}">
                      <a16:colId xmlns:a16="http://schemas.microsoft.com/office/drawing/2014/main" val="741976673"/>
                    </a:ext>
                  </a:extLst>
                </a:gridCol>
                <a:gridCol w="1439345">
                  <a:extLst>
                    <a:ext uri="{9D8B030D-6E8A-4147-A177-3AD203B41FA5}">
                      <a16:colId xmlns:a16="http://schemas.microsoft.com/office/drawing/2014/main" val="3218027395"/>
                    </a:ext>
                  </a:extLst>
                </a:gridCol>
                <a:gridCol w="2768007">
                  <a:extLst>
                    <a:ext uri="{9D8B030D-6E8A-4147-A177-3AD203B41FA5}">
                      <a16:colId xmlns:a16="http://schemas.microsoft.com/office/drawing/2014/main" val="865175698"/>
                    </a:ext>
                  </a:extLst>
                </a:gridCol>
              </a:tblGrid>
              <a:tr h="200025">
                <a:tc gridSpan="4">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Кореспондентна табела со врски меѓу НКД Рев.2 - НКД Рев.2.1</a:t>
                      </a: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903009"/>
                  </a:ext>
                </a:extLst>
              </a:tr>
              <a:tr h="200025">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a:t>
                      </a:r>
                    </a:p>
                  </a:txBody>
                  <a:tcPr marL="9525" marR="9525" marT="9525" marB="0"/>
                </a:tc>
                <a:tc hMerge="1">
                  <a:txBody>
                    <a:bodyPr/>
                    <a:lstStyle/>
                    <a:p>
                      <a:endParaRPr lang="en-US"/>
                    </a:p>
                  </a:txBody>
                  <a:tcPr/>
                </a:tc>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Рев.2.1</a:t>
                      </a:r>
                    </a:p>
                  </a:txBody>
                  <a:tcPr marL="9525" marR="9525" marT="9525" marB="0"/>
                </a:tc>
                <a:tc hMerge="1">
                  <a:txBody>
                    <a:bodyPr/>
                    <a:lstStyle/>
                    <a:p>
                      <a:endParaRPr lang="en-US"/>
                    </a:p>
                  </a:txBody>
                  <a:tcPr/>
                </a:tc>
                <a:extLst>
                  <a:ext uri="{0D108BD9-81ED-4DB2-BD59-A6C34878D82A}">
                    <a16:rowId xmlns:a16="http://schemas.microsoft.com/office/drawing/2014/main" val="3886644406"/>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01.11</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жита (освен ориз), мешунасти растенија и маслодајно семе</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01.110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жита, освен ориз, мешункасти растенија и маслодајни семиња</a:t>
                      </a:r>
                    </a:p>
                  </a:txBody>
                  <a:tcPr marL="9525" marR="9525" marT="9525" marB="0"/>
                </a:tc>
                <a:extLst>
                  <a:ext uri="{0D108BD9-81ED-4DB2-BD59-A6C34878D82A}">
                    <a16:rowId xmlns:a16="http://schemas.microsoft.com/office/drawing/2014/main" val="2780431894"/>
                  </a:ext>
                </a:extLst>
              </a:tr>
              <a:tr h="1905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01.12</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ориз</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01.120</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ориз</a:t>
                      </a:r>
                    </a:p>
                  </a:txBody>
                  <a:tcPr marL="9525" marR="9525" marT="9525" marB="0"/>
                </a:tc>
                <a:extLst>
                  <a:ext uri="{0D108BD9-81ED-4DB2-BD59-A6C34878D82A}">
                    <a16:rowId xmlns:a16="http://schemas.microsoft.com/office/drawing/2014/main" val="2070910625"/>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зеленчук, дињи и лубеници, коренест и трупкаст зеленчук </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01.130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2402313973"/>
                  </a:ext>
                </a:extLst>
              </a:tr>
              <a:tr h="1905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01.14</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шеќерна трска </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01.140</a:t>
                      </a:r>
                    </a:p>
                  </a:txBody>
                  <a:tcPr marL="9525" marR="9525" marT="9525" marB="0"/>
                </a:tc>
                <a:tc>
                  <a:txBody>
                    <a:bodyPr/>
                    <a:lstStyle/>
                    <a:p>
                      <a:pPr marL="0" algn="l"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Одгледување шеќерна трска</a:t>
                      </a:r>
                    </a:p>
                  </a:txBody>
                  <a:tcPr marL="9525" marR="9525" marT="9525" marB="0"/>
                </a:tc>
                <a:extLst>
                  <a:ext uri="{0D108BD9-81ED-4DB2-BD59-A6C34878D82A}">
                    <a16:rowId xmlns:a16="http://schemas.microsoft.com/office/drawing/2014/main" val="1701245032"/>
                  </a:ext>
                </a:extLst>
              </a:tr>
              <a:tr h="1905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01.15</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тутун</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01.150</a:t>
                      </a:r>
                    </a:p>
                  </a:txBody>
                  <a:tcPr marL="9525" marR="9525" marT="9525" marB="0"/>
                </a:tc>
                <a:tc>
                  <a:txBody>
                    <a:bodyPr/>
                    <a:lstStyle/>
                    <a:p>
                      <a:pPr marL="0" algn="l"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Одгледување тутун</a:t>
                      </a:r>
                    </a:p>
                  </a:txBody>
                  <a:tcPr marL="9525" marR="9525" marT="9525" marB="0"/>
                </a:tc>
                <a:extLst>
                  <a:ext uri="{0D108BD9-81ED-4DB2-BD59-A6C34878D82A}">
                    <a16:rowId xmlns:a16="http://schemas.microsoft.com/office/drawing/2014/main" val="541828582"/>
                  </a:ext>
                </a:extLst>
              </a:tr>
              <a:tr h="3810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01.16</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растенија за предиво</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01.160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растенија за производство на растителни влакна</a:t>
                      </a:r>
                    </a:p>
                  </a:txBody>
                  <a:tcPr marL="9525" marR="9525" marT="9525" marB="0"/>
                </a:tc>
                <a:extLst>
                  <a:ext uri="{0D108BD9-81ED-4DB2-BD59-A6C34878D82A}">
                    <a16:rowId xmlns:a16="http://schemas.microsoft.com/office/drawing/2014/main" val="4187894352"/>
                  </a:ext>
                </a:extLst>
              </a:tr>
              <a:tr h="381000">
                <a:tc rowSpan="2">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01.19</a:t>
                      </a:r>
                    </a:p>
                  </a:txBody>
                  <a:tcPr marL="9525" marR="9525" marT="9525" marB="0"/>
                </a:tc>
                <a:tc rowSpan="2">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останати едногодишни насади и посеви</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01.190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други едногодишни насади и посеви</a:t>
                      </a:r>
                    </a:p>
                  </a:txBody>
                  <a:tcPr marL="9525" marR="9525" marT="9525" marB="0"/>
                </a:tc>
                <a:extLst>
                  <a:ext uri="{0D108BD9-81ED-4DB2-BD59-A6C34878D82A}">
                    <a16:rowId xmlns:a16="http://schemas.microsoft.com/office/drawing/2014/main" val="2211379734"/>
                  </a:ext>
                </a:extLst>
              </a:tr>
              <a:tr h="381000">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3894678290"/>
                  </a:ext>
                </a:extLst>
              </a:tr>
              <a:tr h="1905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01.21</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грозје</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01.210</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грозје</a:t>
                      </a:r>
                    </a:p>
                  </a:txBody>
                  <a:tcPr marL="9525" marR="9525" marT="9525" marB="0"/>
                </a:tc>
                <a:extLst>
                  <a:ext uri="{0D108BD9-81ED-4DB2-BD59-A6C34878D82A}">
                    <a16:rowId xmlns:a16="http://schemas.microsoft.com/office/drawing/2014/main" val="2007371251"/>
                  </a:ext>
                </a:extLst>
              </a:tr>
              <a:tr h="3810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01.22</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тропско и суптропско овошје</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01.220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тропско и суптропско овошје</a:t>
                      </a:r>
                    </a:p>
                  </a:txBody>
                  <a:tcPr marL="9525" marR="9525" marT="9525" marB="0"/>
                </a:tc>
                <a:extLst>
                  <a:ext uri="{0D108BD9-81ED-4DB2-BD59-A6C34878D82A}">
                    <a16:rowId xmlns:a16="http://schemas.microsoft.com/office/drawing/2014/main" val="4072124057"/>
                  </a:ext>
                </a:extLst>
              </a:tr>
            </a:tbl>
          </a:graphicData>
        </a:graphic>
      </p:graphicFrame>
      <p:sp>
        <p:nvSpPr>
          <p:cNvPr id="4" name="Rectangle: Rounded Corners 3">
            <a:extLst>
              <a:ext uri="{FF2B5EF4-FFF2-40B4-BE49-F238E27FC236}">
                <a16:creationId xmlns:a16="http://schemas.microsoft.com/office/drawing/2014/main" id="{F9AA2EF8-9201-8CB4-60C3-20911BB10CC6}"/>
              </a:ext>
            </a:extLst>
          </p:cNvPr>
          <p:cNvSpPr/>
          <p:nvPr/>
        </p:nvSpPr>
        <p:spPr bwMode="auto">
          <a:xfrm>
            <a:off x="1103238" y="3495230"/>
            <a:ext cx="7426295" cy="922945"/>
          </a:xfrm>
          <a:prstGeom prst="roundRect">
            <a:avLst/>
          </a:prstGeom>
          <a:noFill/>
          <a:ln w="57150"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TextBox 5">
            <a:extLst>
              <a:ext uri="{FF2B5EF4-FFF2-40B4-BE49-F238E27FC236}">
                <a16:creationId xmlns:a16="http://schemas.microsoft.com/office/drawing/2014/main" id="{11DEF944-9994-8D29-BC77-851EA9FDEE53}"/>
              </a:ext>
            </a:extLst>
          </p:cNvPr>
          <p:cNvSpPr txBox="1"/>
          <p:nvPr/>
        </p:nvSpPr>
        <p:spPr>
          <a:xfrm>
            <a:off x="760574" y="5947868"/>
            <a:ext cx="7913405" cy="830997"/>
          </a:xfrm>
          <a:prstGeom prst="rect">
            <a:avLst/>
          </a:prstGeom>
          <a:noFill/>
        </p:spPr>
        <p:txBody>
          <a:bodyPr wrap="square" rtlCol="0">
            <a:spAutoFit/>
          </a:bodyPr>
          <a:lstStyle/>
          <a:p>
            <a:r>
              <a:rPr lang="en-US" dirty="0">
                <a:solidFill>
                  <a:srgbClr val="0A0064"/>
                </a:solidFill>
                <a:latin typeface="+mn-lt"/>
              </a:rPr>
              <a:t>1-1</a:t>
            </a:r>
          </a:p>
          <a:p>
            <a:r>
              <a:rPr lang="mk-MK" dirty="0">
                <a:solidFill>
                  <a:srgbClr val="0A0064"/>
                </a:solidFill>
                <a:latin typeface="+mn-lt"/>
              </a:rPr>
              <a:t>Една класа НКД рев.2 оди во една поткласа на НКД рев.2.1</a:t>
            </a:r>
            <a:endParaRPr lang="en-US" dirty="0">
              <a:solidFill>
                <a:srgbClr val="0A0064"/>
              </a:solidFill>
              <a:latin typeface="+mn-lt"/>
            </a:endParaRPr>
          </a:p>
        </p:txBody>
      </p:sp>
    </p:spTree>
    <p:extLst>
      <p:ext uri="{BB962C8B-B14F-4D97-AF65-F5344CB8AC3E}">
        <p14:creationId xmlns:p14="http://schemas.microsoft.com/office/powerpoint/2010/main" val="348334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9880-F644-07AD-9A21-42A735352ED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21286CC-0A1F-5C89-271F-046649592791}"/>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graphicFrame>
        <p:nvGraphicFramePr>
          <p:cNvPr id="2" name="Table 1">
            <a:extLst>
              <a:ext uri="{FF2B5EF4-FFF2-40B4-BE49-F238E27FC236}">
                <a16:creationId xmlns:a16="http://schemas.microsoft.com/office/drawing/2014/main" id="{1F35C042-456B-B4FA-5F26-6527BCCA09E8}"/>
              </a:ext>
            </a:extLst>
          </p:cNvPr>
          <p:cNvGraphicFramePr>
            <a:graphicFrameLocks noGrp="1"/>
          </p:cNvGraphicFramePr>
          <p:nvPr/>
        </p:nvGraphicFramePr>
        <p:xfrm>
          <a:off x="1256232" y="2133600"/>
          <a:ext cx="6784530" cy="3710940"/>
        </p:xfrm>
        <a:graphic>
          <a:graphicData uri="http://schemas.openxmlformats.org/drawingml/2006/table">
            <a:tbl>
              <a:tblPr>
                <a:effectLst>
                  <a:outerShdw blurRad="76200" dir="13500000" sy="23000" kx="1200000" algn="br" rotWithShape="0">
                    <a:prstClr val="black">
                      <a:alpha val="20000"/>
                    </a:prstClr>
                  </a:outerShdw>
                </a:effectLst>
                <a:tableStyleId>{5C22544A-7EE6-4342-B048-85BDC9FD1C3A}</a:tableStyleId>
              </a:tblPr>
              <a:tblGrid>
                <a:gridCol w="556542">
                  <a:extLst>
                    <a:ext uri="{9D8B030D-6E8A-4147-A177-3AD203B41FA5}">
                      <a16:colId xmlns:a16="http://schemas.microsoft.com/office/drawing/2014/main" val="2037170925"/>
                    </a:ext>
                  </a:extLst>
                </a:gridCol>
                <a:gridCol w="2020636">
                  <a:extLst>
                    <a:ext uri="{9D8B030D-6E8A-4147-A177-3AD203B41FA5}">
                      <a16:colId xmlns:a16="http://schemas.microsoft.com/office/drawing/2014/main" val="741976673"/>
                    </a:ext>
                  </a:extLst>
                </a:gridCol>
                <a:gridCol w="1439345">
                  <a:extLst>
                    <a:ext uri="{9D8B030D-6E8A-4147-A177-3AD203B41FA5}">
                      <a16:colId xmlns:a16="http://schemas.microsoft.com/office/drawing/2014/main" val="3218027395"/>
                    </a:ext>
                  </a:extLst>
                </a:gridCol>
                <a:gridCol w="2768007">
                  <a:extLst>
                    <a:ext uri="{9D8B030D-6E8A-4147-A177-3AD203B41FA5}">
                      <a16:colId xmlns:a16="http://schemas.microsoft.com/office/drawing/2014/main" val="865175698"/>
                    </a:ext>
                  </a:extLst>
                </a:gridCol>
              </a:tblGrid>
              <a:tr h="200025">
                <a:tc gridSpan="4">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Кореспондентна табела со врски меѓу НКД Рев.2 - НКД Рев.2.1</a:t>
                      </a: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903009"/>
                  </a:ext>
                </a:extLst>
              </a:tr>
              <a:tr h="200025">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a:t>
                      </a:r>
                    </a:p>
                  </a:txBody>
                  <a:tcPr marL="9525" marR="9525" marT="9525" marB="0"/>
                </a:tc>
                <a:tc hMerge="1">
                  <a:txBody>
                    <a:bodyPr/>
                    <a:lstStyle/>
                    <a:p>
                      <a:endParaRPr lang="en-US"/>
                    </a:p>
                  </a:txBody>
                  <a:tcPr/>
                </a:tc>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Рев.2.1</a:t>
                      </a:r>
                    </a:p>
                  </a:txBody>
                  <a:tcPr marL="9525" marR="9525" marT="9525" marB="0"/>
                </a:tc>
                <a:tc hMerge="1">
                  <a:txBody>
                    <a:bodyPr/>
                    <a:lstStyle/>
                    <a:p>
                      <a:endParaRPr lang="en-US"/>
                    </a:p>
                  </a:txBody>
                  <a:tcPr/>
                </a:tc>
                <a:extLst>
                  <a:ext uri="{0D108BD9-81ED-4DB2-BD59-A6C34878D82A}">
                    <a16:rowId xmlns:a16="http://schemas.microsoft.com/office/drawing/2014/main" val="3886644406"/>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01.11</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жита (освен ориз), мешунасти растенија и маслодајно семе</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01.110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жита, освен ориз, мешункасти растенија и маслодајни семиња</a:t>
                      </a:r>
                    </a:p>
                  </a:txBody>
                  <a:tcPr marL="9525" marR="9525" marT="9525" marB="0"/>
                </a:tc>
                <a:extLst>
                  <a:ext uri="{0D108BD9-81ED-4DB2-BD59-A6C34878D82A}">
                    <a16:rowId xmlns:a16="http://schemas.microsoft.com/office/drawing/2014/main" val="2780431894"/>
                  </a:ext>
                </a:extLst>
              </a:tr>
              <a:tr h="1905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01.12</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ориз</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01.120</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ориз</a:t>
                      </a:r>
                    </a:p>
                  </a:txBody>
                  <a:tcPr marL="9525" marR="9525" marT="9525" marB="0"/>
                </a:tc>
                <a:extLst>
                  <a:ext uri="{0D108BD9-81ED-4DB2-BD59-A6C34878D82A}">
                    <a16:rowId xmlns:a16="http://schemas.microsoft.com/office/drawing/2014/main" val="2070910625"/>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зеленчук, дињи и лубеници, коренест и трупкаст зеленчук </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01.130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2402313973"/>
                  </a:ext>
                </a:extLst>
              </a:tr>
              <a:tr h="1905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01.14</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шеќерна трска </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01.140</a:t>
                      </a:r>
                    </a:p>
                  </a:txBody>
                  <a:tcPr marL="9525" marR="9525" marT="9525" marB="0"/>
                </a:tc>
                <a:tc>
                  <a:txBody>
                    <a:bodyPr/>
                    <a:lstStyle/>
                    <a:p>
                      <a:pPr marL="0" algn="l"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Одгледување шеќерна трска</a:t>
                      </a:r>
                    </a:p>
                  </a:txBody>
                  <a:tcPr marL="9525" marR="9525" marT="9525" marB="0"/>
                </a:tc>
                <a:extLst>
                  <a:ext uri="{0D108BD9-81ED-4DB2-BD59-A6C34878D82A}">
                    <a16:rowId xmlns:a16="http://schemas.microsoft.com/office/drawing/2014/main" val="1701245032"/>
                  </a:ext>
                </a:extLst>
              </a:tr>
              <a:tr h="1905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01.15</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тутун</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01.150</a:t>
                      </a:r>
                    </a:p>
                  </a:txBody>
                  <a:tcPr marL="9525" marR="9525" marT="9525" marB="0"/>
                </a:tc>
                <a:tc>
                  <a:txBody>
                    <a:bodyPr/>
                    <a:lstStyle/>
                    <a:p>
                      <a:pPr marL="0" algn="l"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Одгледување тутун</a:t>
                      </a:r>
                    </a:p>
                  </a:txBody>
                  <a:tcPr marL="9525" marR="9525" marT="9525" marB="0"/>
                </a:tc>
                <a:extLst>
                  <a:ext uri="{0D108BD9-81ED-4DB2-BD59-A6C34878D82A}">
                    <a16:rowId xmlns:a16="http://schemas.microsoft.com/office/drawing/2014/main" val="541828582"/>
                  </a:ext>
                </a:extLst>
              </a:tr>
              <a:tr h="3810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01.16</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растенија за предиво</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01.160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растенија за производство на растителни влакна</a:t>
                      </a:r>
                    </a:p>
                  </a:txBody>
                  <a:tcPr marL="9525" marR="9525" marT="9525" marB="0"/>
                </a:tc>
                <a:extLst>
                  <a:ext uri="{0D108BD9-81ED-4DB2-BD59-A6C34878D82A}">
                    <a16:rowId xmlns:a16="http://schemas.microsoft.com/office/drawing/2014/main" val="4187894352"/>
                  </a:ext>
                </a:extLst>
              </a:tr>
              <a:tr h="381000">
                <a:tc rowSpan="2">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01.19</a:t>
                      </a:r>
                    </a:p>
                  </a:txBody>
                  <a:tcPr marL="9525" marR="9525" marT="9525" marB="0"/>
                </a:tc>
                <a:tc rowSpan="2">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останати едногодишни насади и посеви</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01.190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други едногодишни насади и посеви</a:t>
                      </a:r>
                    </a:p>
                  </a:txBody>
                  <a:tcPr marL="9525" marR="9525" marT="9525" marB="0"/>
                </a:tc>
                <a:extLst>
                  <a:ext uri="{0D108BD9-81ED-4DB2-BD59-A6C34878D82A}">
                    <a16:rowId xmlns:a16="http://schemas.microsoft.com/office/drawing/2014/main" val="2211379734"/>
                  </a:ext>
                </a:extLst>
              </a:tr>
              <a:tr h="381000">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3894678290"/>
                  </a:ext>
                </a:extLst>
              </a:tr>
              <a:tr h="1905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01.21</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на грозје</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01.210</a:t>
                      </a:r>
                    </a:p>
                  </a:txBody>
                  <a:tcPr marL="9525" marR="9525" marT="9525" marB="0"/>
                </a:tc>
                <a:tc>
                  <a:txBody>
                    <a:bodyPr/>
                    <a:lstStyle/>
                    <a:p>
                      <a:pPr marL="0" algn="l"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Одгледување грозје</a:t>
                      </a:r>
                    </a:p>
                  </a:txBody>
                  <a:tcPr marL="9525" marR="9525" marT="9525" marB="0"/>
                </a:tc>
                <a:extLst>
                  <a:ext uri="{0D108BD9-81ED-4DB2-BD59-A6C34878D82A}">
                    <a16:rowId xmlns:a16="http://schemas.microsoft.com/office/drawing/2014/main" val="2007371251"/>
                  </a:ext>
                </a:extLst>
              </a:tr>
              <a:tr h="3810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01.22</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тропско и суптропско овошје</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01.220</a:t>
                      </a:r>
                    </a:p>
                  </a:txBody>
                  <a:tcPr marL="9525" marR="9525" marT="9525" marB="0"/>
                </a:tc>
                <a:tc>
                  <a:txBody>
                    <a:bodyPr/>
                    <a:lstStyle/>
                    <a:p>
                      <a:pPr marL="0" algn="l"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тропско и суптропско овошје</a:t>
                      </a:r>
                    </a:p>
                  </a:txBody>
                  <a:tcPr marL="9525" marR="9525" marT="9525" marB="0"/>
                </a:tc>
                <a:extLst>
                  <a:ext uri="{0D108BD9-81ED-4DB2-BD59-A6C34878D82A}">
                    <a16:rowId xmlns:a16="http://schemas.microsoft.com/office/drawing/2014/main" val="4072124057"/>
                  </a:ext>
                </a:extLst>
              </a:tr>
            </a:tbl>
          </a:graphicData>
        </a:graphic>
      </p:graphicFrame>
      <p:sp>
        <p:nvSpPr>
          <p:cNvPr id="4" name="Rectangle: Rounded Corners 3">
            <a:extLst>
              <a:ext uri="{FF2B5EF4-FFF2-40B4-BE49-F238E27FC236}">
                <a16:creationId xmlns:a16="http://schemas.microsoft.com/office/drawing/2014/main" id="{CBDE9B98-B898-07C4-D8AD-8F0B17DD42FE}"/>
              </a:ext>
            </a:extLst>
          </p:cNvPr>
          <p:cNvSpPr/>
          <p:nvPr/>
        </p:nvSpPr>
        <p:spPr bwMode="auto">
          <a:xfrm>
            <a:off x="880219" y="4486483"/>
            <a:ext cx="7426295" cy="649480"/>
          </a:xfrm>
          <a:prstGeom prst="roundRect">
            <a:avLst/>
          </a:prstGeom>
          <a:noFill/>
          <a:ln w="57150"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TextBox 5">
            <a:extLst>
              <a:ext uri="{FF2B5EF4-FFF2-40B4-BE49-F238E27FC236}">
                <a16:creationId xmlns:a16="http://schemas.microsoft.com/office/drawing/2014/main" id="{1AD132A9-584B-55F0-D5FA-820CA9B6CE7D}"/>
              </a:ext>
            </a:extLst>
          </p:cNvPr>
          <p:cNvSpPr txBox="1"/>
          <p:nvPr/>
        </p:nvSpPr>
        <p:spPr>
          <a:xfrm>
            <a:off x="760574" y="5947868"/>
            <a:ext cx="7913405" cy="830997"/>
          </a:xfrm>
          <a:prstGeom prst="rect">
            <a:avLst/>
          </a:prstGeom>
          <a:noFill/>
        </p:spPr>
        <p:txBody>
          <a:bodyPr wrap="square" rtlCol="0">
            <a:spAutoFit/>
          </a:bodyPr>
          <a:lstStyle/>
          <a:p>
            <a:r>
              <a:rPr lang="en-US" dirty="0">
                <a:solidFill>
                  <a:srgbClr val="0A0064"/>
                </a:solidFill>
                <a:latin typeface="+mn-lt"/>
              </a:rPr>
              <a:t>1-n</a:t>
            </a:r>
          </a:p>
          <a:p>
            <a:r>
              <a:rPr lang="mk-MK" dirty="0">
                <a:solidFill>
                  <a:srgbClr val="0A0064"/>
                </a:solidFill>
                <a:latin typeface="+mn-lt"/>
              </a:rPr>
              <a:t>Една класа НКД рев.2 оди во две поткласи на НКД рев.2.1</a:t>
            </a:r>
            <a:endParaRPr lang="en-US" dirty="0">
              <a:solidFill>
                <a:srgbClr val="0A0064"/>
              </a:solidFill>
              <a:latin typeface="+mn-lt"/>
            </a:endParaRPr>
          </a:p>
        </p:txBody>
      </p:sp>
    </p:spTree>
    <p:extLst>
      <p:ext uri="{BB962C8B-B14F-4D97-AF65-F5344CB8AC3E}">
        <p14:creationId xmlns:p14="http://schemas.microsoft.com/office/powerpoint/2010/main" val="56843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289C-CEDF-8F43-337B-E9DC2566473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6D7BC4C-ADA8-366A-ADC8-8A7C55B84DAD}"/>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
        <p:nvSpPr>
          <p:cNvPr id="6" name="TextBox 5">
            <a:extLst>
              <a:ext uri="{FF2B5EF4-FFF2-40B4-BE49-F238E27FC236}">
                <a16:creationId xmlns:a16="http://schemas.microsoft.com/office/drawing/2014/main" id="{28750F85-AAB6-201F-5EE6-7134AAC1EBCE}"/>
              </a:ext>
            </a:extLst>
          </p:cNvPr>
          <p:cNvSpPr txBox="1"/>
          <p:nvPr/>
        </p:nvSpPr>
        <p:spPr>
          <a:xfrm>
            <a:off x="685800" y="5636567"/>
            <a:ext cx="7913405" cy="830997"/>
          </a:xfrm>
          <a:prstGeom prst="rect">
            <a:avLst/>
          </a:prstGeom>
          <a:noFill/>
        </p:spPr>
        <p:txBody>
          <a:bodyPr wrap="square" rtlCol="0">
            <a:spAutoFit/>
          </a:bodyPr>
          <a:lstStyle/>
          <a:p>
            <a:r>
              <a:rPr lang="en-US" dirty="0">
                <a:solidFill>
                  <a:srgbClr val="0A0064"/>
                </a:solidFill>
                <a:latin typeface="+mn-lt"/>
              </a:rPr>
              <a:t>n-1</a:t>
            </a:r>
          </a:p>
          <a:p>
            <a:r>
              <a:rPr lang="mk-MK" dirty="0">
                <a:solidFill>
                  <a:srgbClr val="0A0064"/>
                </a:solidFill>
                <a:latin typeface="+mn-lt"/>
              </a:rPr>
              <a:t>Две класи НКД рев.2 оди во една поткласа на НКД рев.2.1</a:t>
            </a:r>
            <a:endParaRPr lang="en-US" dirty="0">
              <a:solidFill>
                <a:srgbClr val="0A0064"/>
              </a:solidFill>
              <a:latin typeface="+mn-lt"/>
            </a:endParaRPr>
          </a:p>
        </p:txBody>
      </p:sp>
      <p:graphicFrame>
        <p:nvGraphicFramePr>
          <p:cNvPr id="5" name="Table 4">
            <a:extLst>
              <a:ext uri="{FF2B5EF4-FFF2-40B4-BE49-F238E27FC236}">
                <a16:creationId xmlns:a16="http://schemas.microsoft.com/office/drawing/2014/main" id="{5CCD3157-9A83-6E92-0BEE-C262072E18EE}"/>
              </a:ext>
            </a:extLst>
          </p:cNvPr>
          <p:cNvGraphicFramePr>
            <a:graphicFrameLocks noGrp="1"/>
          </p:cNvGraphicFramePr>
          <p:nvPr>
            <p:extLst>
              <p:ext uri="{D42A27DB-BD31-4B8C-83A1-F6EECF244321}">
                <p14:modId xmlns:p14="http://schemas.microsoft.com/office/powerpoint/2010/main" val="2822763362"/>
              </p:ext>
            </p:extLst>
          </p:nvPr>
        </p:nvGraphicFramePr>
        <p:xfrm>
          <a:off x="1286557" y="2331187"/>
          <a:ext cx="6570885" cy="3057525"/>
        </p:xfrm>
        <a:graphic>
          <a:graphicData uri="http://schemas.openxmlformats.org/drawingml/2006/table">
            <a:tbl>
              <a:tblPr>
                <a:tableStyleId>{5C22544A-7EE6-4342-B048-85BDC9FD1C3A}</a:tableStyleId>
              </a:tblPr>
              <a:tblGrid>
                <a:gridCol w="342897">
                  <a:extLst>
                    <a:ext uri="{9D8B030D-6E8A-4147-A177-3AD203B41FA5}">
                      <a16:colId xmlns:a16="http://schemas.microsoft.com/office/drawing/2014/main" val="3788114182"/>
                    </a:ext>
                  </a:extLst>
                </a:gridCol>
                <a:gridCol w="2020636">
                  <a:extLst>
                    <a:ext uri="{9D8B030D-6E8A-4147-A177-3AD203B41FA5}">
                      <a16:colId xmlns:a16="http://schemas.microsoft.com/office/drawing/2014/main" val="1730583324"/>
                    </a:ext>
                  </a:extLst>
                </a:gridCol>
                <a:gridCol w="2103676">
                  <a:extLst>
                    <a:ext uri="{9D8B030D-6E8A-4147-A177-3AD203B41FA5}">
                      <a16:colId xmlns:a16="http://schemas.microsoft.com/office/drawing/2014/main" val="1034649268"/>
                    </a:ext>
                  </a:extLst>
                </a:gridCol>
                <a:gridCol w="2103676">
                  <a:extLst>
                    <a:ext uri="{9D8B030D-6E8A-4147-A177-3AD203B41FA5}">
                      <a16:colId xmlns:a16="http://schemas.microsoft.com/office/drawing/2014/main" val="2445875764"/>
                    </a:ext>
                  </a:extLst>
                </a:gridCol>
              </a:tblGrid>
              <a:tr h="200025">
                <a:tc gridSpan="4">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Кореспондентна табела со врски меѓу НКД Рев.2 - НКД Рев.2.1</a:t>
                      </a: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6992301"/>
                  </a:ext>
                </a:extLst>
              </a:tr>
              <a:tr h="200025">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a:t>
                      </a:r>
                    </a:p>
                  </a:txBody>
                  <a:tcPr marL="9525" marR="9525" marT="9525" marB="0"/>
                </a:tc>
                <a:tc hMerge="1">
                  <a:txBody>
                    <a:bodyPr/>
                    <a:lstStyle/>
                    <a:p>
                      <a:endParaRPr lang="en-US"/>
                    </a:p>
                  </a:txBody>
                  <a:tcPr/>
                </a:tc>
                <a:tc gridSpan="2">
                  <a:txBody>
                    <a:bodyPr/>
                    <a:lstStyle/>
                    <a:p>
                      <a:pPr marL="0" algn="ctr"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НКД Рев.2.1</a:t>
                      </a:r>
                    </a:p>
                  </a:txBody>
                  <a:tcPr marL="9525" marR="9525" marT="9525" marB="0"/>
                </a:tc>
                <a:tc hMerge="1">
                  <a:txBody>
                    <a:bodyPr/>
                    <a:lstStyle/>
                    <a:p>
                      <a:endParaRPr lang="en-US"/>
                    </a:p>
                  </a:txBody>
                  <a:tcPr/>
                </a:tc>
                <a:extLst>
                  <a:ext uri="{0D108BD9-81ED-4DB2-BD59-A6C34878D82A}">
                    <a16:rowId xmlns:a16="http://schemas.microsoft.com/office/drawing/2014/main" val="3924702206"/>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01.61</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Помошни дејности за одгледување на посеви</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01.610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Помошни дејности за одгледување посеви</a:t>
                      </a:r>
                    </a:p>
                  </a:txBody>
                  <a:tcPr marL="9525" marR="9525" marT="9525" marB="0"/>
                </a:tc>
                <a:extLst>
                  <a:ext uri="{0D108BD9-81ED-4DB2-BD59-A6C34878D82A}">
                    <a16:rowId xmlns:a16="http://schemas.microsoft.com/office/drawing/2014/main" val="979720118"/>
                  </a:ext>
                </a:extLst>
              </a:tr>
              <a:tr h="190500">
                <a:tc rowSpan="2">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01.62</a:t>
                      </a:r>
                    </a:p>
                  </a:txBody>
                  <a:tcPr marL="9525" marR="9525" marT="9525" marB="0"/>
                </a:tc>
                <a:tc rowSpan="2">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Помошни дејности за одгледување на животни</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01.620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Помошни дејности за одгледување животни</a:t>
                      </a:r>
                    </a:p>
                  </a:txBody>
                  <a:tcPr marL="9525" marR="9525" marT="9525" marB="0"/>
                </a:tc>
                <a:extLst>
                  <a:ext uri="{0D108BD9-81ED-4DB2-BD59-A6C34878D82A}">
                    <a16:rowId xmlns:a16="http://schemas.microsoft.com/office/drawing/2014/main" val="2739211142"/>
                  </a:ext>
                </a:extLst>
              </a:tr>
              <a:tr h="190500">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01.470</a:t>
                      </a:r>
                    </a:p>
                  </a:txBody>
                  <a:tcPr marL="9525" marR="9525" marT="9525" marB="0"/>
                </a:tc>
                <a:tc>
                  <a:txBody>
                    <a:bodyPr/>
                    <a:lstStyle/>
                    <a:p>
                      <a:pPr marL="0" algn="ctr"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Одгледување живина</a:t>
                      </a:r>
                    </a:p>
                  </a:txBody>
                  <a:tcPr marL="9525" marR="9525" marT="9525" marB="0"/>
                </a:tc>
                <a:extLst>
                  <a:ext uri="{0D108BD9-81ED-4DB2-BD59-A6C34878D82A}">
                    <a16:rowId xmlns:a16="http://schemas.microsoft.com/office/drawing/2014/main" val="202267900"/>
                  </a:ext>
                </a:extLst>
              </a:tr>
              <a:tr h="5715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01.63</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Дејности кои се извршуваат после собраните посеви</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01.630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Дејности што се извршуваат по прибирање на посевите и доработка на семето за семенски материјал</a:t>
                      </a:r>
                    </a:p>
                  </a:txBody>
                  <a:tcPr marL="9525" marR="9525" marT="9525" marB="0"/>
                </a:tc>
                <a:extLst>
                  <a:ext uri="{0D108BD9-81ED-4DB2-BD59-A6C34878D82A}">
                    <a16:rowId xmlns:a16="http://schemas.microsoft.com/office/drawing/2014/main" val="172672841"/>
                  </a:ext>
                </a:extLst>
              </a:tr>
              <a:tr h="5715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01.64</a:t>
                      </a:r>
                    </a:p>
                  </a:txBody>
                  <a:tcPr marL="9525" marR="9525" marT="9525" marB="0"/>
                </a:tc>
                <a:tc>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Доработка на семе </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01.630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Дејности што се извршуваат по прибирање на посевите и доработка на семето за семенски материјал</a:t>
                      </a:r>
                    </a:p>
                  </a:txBody>
                  <a:tcPr marL="9525" marR="9525" marT="9525" marB="0"/>
                </a:tc>
                <a:extLst>
                  <a:ext uri="{0D108BD9-81ED-4DB2-BD59-A6C34878D82A}">
                    <a16:rowId xmlns:a16="http://schemas.microsoft.com/office/drawing/2014/main" val="1410336631"/>
                  </a:ext>
                </a:extLst>
              </a:tr>
              <a:tr h="381000">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01.70</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Лов, траперство и соодветни услужни дејности</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01.700</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Лов, траперство и услужни дејности поврзани со нив</a:t>
                      </a:r>
                    </a:p>
                  </a:txBody>
                  <a:tcPr marL="9525" marR="9525" marT="9525" marB="0"/>
                </a:tc>
                <a:extLst>
                  <a:ext uri="{0D108BD9-81ED-4DB2-BD59-A6C34878D82A}">
                    <a16:rowId xmlns:a16="http://schemas.microsoft.com/office/drawing/2014/main" val="3206373144"/>
                  </a:ext>
                </a:extLst>
              </a:tr>
            </a:tbl>
          </a:graphicData>
        </a:graphic>
      </p:graphicFrame>
      <p:sp>
        <p:nvSpPr>
          <p:cNvPr id="7" name="Rectangle: Rounded Corners 6">
            <a:extLst>
              <a:ext uri="{FF2B5EF4-FFF2-40B4-BE49-F238E27FC236}">
                <a16:creationId xmlns:a16="http://schemas.microsoft.com/office/drawing/2014/main" id="{ECA0035A-E87B-D59F-4C32-948DE2DE4912}"/>
              </a:ext>
            </a:extLst>
          </p:cNvPr>
          <p:cNvSpPr/>
          <p:nvPr/>
        </p:nvSpPr>
        <p:spPr bwMode="auto">
          <a:xfrm>
            <a:off x="1046857" y="3614870"/>
            <a:ext cx="7426295" cy="1384419"/>
          </a:xfrm>
          <a:prstGeom prst="roundRect">
            <a:avLst/>
          </a:prstGeom>
          <a:noFill/>
          <a:ln w="57150"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08987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FFC5-AD4E-9D91-11F1-3A949D691CC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D4EE99-EB2D-F41C-091A-995735AE439F}"/>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
        <p:nvSpPr>
          <p:cNvPr id="6" name="TextBox 5">
            <a:extLst>
              <a:ext uri="{FF2B5EF4-FFF2-40B4-BE49-F238E27FC236}">
                <a16:creationId xmlns:a16="http://schemas.microsoft.com/office/drawing/2014/main" id="{FE525108-79AA-B0FC-B962-527CBC767305}"/>
              </a:ext>
            </a:extLst>
          </p:cNvPr>
          <p:cNvSpPr txBox="1"/>
          <p:nvPr/>
        </p:nvSpPr>
        <p:spPr>
          <a:xfrm>
            <a:off x="760573" y="5537662"/>
            <a:ext cx="7913405" cy="1200329"/>
          </a:xfrm>
          <a:prstGeom prst="rect">
            <a:avLst/>
          </a:prstGeom>
          <a:noFill/>
        </p:spPr>
        <p:txBody>
          <a:bodyPr wrap="square" rtlCol="0">
            <a:spAutoFit/>
          </a:bodyPr>
          <a:lstStyle/>
          <a:p>
            <a:r>
              <a:rPr lang="en-US" dirty="0">
                <a:solidFill>
                  <a:srgbClr val="0A0064"/>
                </a:solidFill>
                <a:latin typeface="+mn-lt"/>
              </a:rPr>
              <a:t>n-m</a:t>
            </a:r>
          </a:p>
          <a:p>
            <a:r>
              <a:rPr lang="mk-MK" dirty="0">
                <a:solidFill>
                  <a:srgbClr val="0A0064"/>
                </a:solidFill>
                <a:latin typeface="+mn-lt"/>
              </a:rPr>
              <a:t>Две класи НКД рев.2 одат во три поткласи на НКД рев.2.1, а едната е иста и за двете класи од НКД рев.2, 01.130</a:t>
            </a:r>
            <a:endParaRPr lang="en-US" dirty="0">
              <a:solidFill>
                <a:srgbClr val="0A0064"/>
              </a:solidFill>
              <a:latin typeface="+mn-lt"/>
            </a:endParaRPr>
          </a:p>
        </p:txBody>
      </p:sp>
      <p:graphicFrame>
        <p:nvGraphicFramePr>
          <p:cNvPr id="2" name="Table 1">
            <a:extLst>
              <a:ext uri="{FF2B5EF4-FFF2-40B4-BE49-F238E27FC236}">
                <a16:creationId xmlns:a16="http://schemas.microsoft.com/office/drawing/2014/main" id="{AF87C4D8-5578-1FDB-5BAB-3DA1A61B7E43}"/>
              </a:ext>
            </a:extLst>
          </p:cNvPr>
          <p:cNvGraphicFramePr>
            <a:graphicFrameLocks noGrp="1"/>
          </p:cNvGraphicFramePr>
          <p:nvPr>
            <p:extLst>
              <p:ext uri="{D42A27DB-BD31-4B8C-83A1-F6EECF244321}">
                <p14:modId xmlns:p14="http://schemas.microsoft.com/office/powerpoint/2010/main" val="1284673496"/>
              </p:ext>
            </p:extLst>
          </p:nvPr>
        </p:nvGraphicFramePr>
        <p:xfrm>
          <a:off x="1162228" y="2315027"/>
          <a:ext cx="6690941" cy="2998470"/>
        </p:xfrm>
        <a:graphic>
          <a:graphicData uri="http://schemas.openxmlformats.org/drawingml/2006/table">
            <a:tbl>
              <a:tblPr>
                <a:tableStyleId>{5C22544A-7EE6-4342-B048-85BDC9FD1C3A}</a:tableStyleId>
              </a:tblPr>
              <a:tblGrid>
                <a:gridCol w="462953">
                  <a:extLst>
                    <a:ext uri="{9D8B030D-6E8A-4147-A177-3AD203B41FA5}">
                      <a16:colId xmlns:a16="http://schemas.microsoft.com/office/drawing/2014/main" val="101171367"/>
                    </a:ext>
                  </a:extLst>
                </a:gridCol>
                <a:gridCol w="2020636">
                  <a:extLst>
                    <a:ext uri="{9D8B030D-6E8A-4147-A177-3AD203B41FA5}">
                      <a16:colId xmlns:a16="http://schemas.microsoft.com/office/drawing/2014/main" val="123352703"/>
                    </a:ext>
                  </a:extLst>
                </a:gridCol>
                <a:gridCol w="2103676">
                  <a:extLst>
                    <a:ext uri="{9D8B030D-6E8A-4147-A177-3AD203B41FA5}">
                      <a16:colId xmlns:a16="http://schemas.microsoft.com/office/drawing/2014/main" val="1977364562"/>
                    </a:ext>
                  </a:extLst>
                </a:gridCol>
                <a:gridCol w="2103676">
                  <a:extLst>
                    <a:ext uri="{9D8B030D-6E8A-4147-A177-3AD203B41FA5}">
                      <a16:colId xmlns:a16="http://schemas.microsoft.com/office/drawing/2014/main" val="2190757817"/>
                    </a:ext>
                  </a:extLst>
                </a:gridCol>
              </a:tblGrid>
              <a:tr h="200025">
                <a:tc gridSpan="4">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Кореспондентна табела со врски меѓу НКД Рев.2 - НКД Рев.2.1</a:t>
                      </a: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384630"/>
                  </a:ext>
                </a:extLst>
              </a:tr>
              <a:tr h="200025">
                <a:tc gridSpan="2">
                  <a:txBody>
                    <a:bodyPr/>
                    <a:lstStyle/>
                    <a:p>
                      <a:pPr marL="0" algn="ctr" defTabSz="914400" rtl="0" eaLnBrk="1" fontAlgn="ctr" latinLnBrk="0" hangingPunct="1"/>
                      <a:r>
                        <a:rPr lang="mk-MK" sz="1100" u="none" strike="noStrike" kern="1200" dirty="0">
                          <a:ln>
                            <a:solidFill>
                              <a:srgbClr val="002060"/>
                            </a:solidFill>
                          </a:ln>
                          <a:solidFill>
                            <a:schemeClr val="dk1"/>
                          </a:solidFill>
                          <a:effectLst/>
                          <a:latin typeface="+mn-lt"/>
                          <a:ea typeface="+mn-ea"/>
                          <a:cs typeface="+mn-cs"/>
                        </a:rPr>
                        <a:t>НКД Рев.2</a:t>
                      </a:r>
                    </a:p>
                  </a:txBody>
                  <a:tcPr marL="9525" marR="9525" marT="9525" marB="0"/>
                </a:tc>
                <a:tc hMerge="1">
                  <a:txBody>
                    <a:bodyPr/>
                    <a:lstStyle/>
                    <a:p>
                      <a:endParaRPr lang="en-US"/>
                    </a:p>
                  </a:txBody>
                  <a:tcPr/>
                </a:tc>
                <a:tc gridSpan="2">
                  <a:txBody>
                    <a:bodyPr/>
                    <a:lstStyle/>
                    <a:p>
                      <a:pPr marL="0" algn="ctr" defTabSz="914400" rtl="0" eaLnBrk="1" fontAlgn="ctr" latinLnBrk="0" hangingPunct="1"/>
                      <a:r>
                        <a:rPr lang="mk-MK" sz="1100" u="none" strike="noStrike" kern="1200">
                          <a:ln>
                            <a:solidFill>
                              <a:srgbClr val="002060"/>
                            </a:solidFill>
                          </a:ln>
                          <a:solidFill>
                            <a:schemeClr val="dk1"/>
                          </a:solidFill>
                          <a:effectLst/>
                          <a:latin typeface="+mn-lt"/>
                          <a:ea typeface="+mn-ea"/>
                          <a:cs typeface="+mn-cs"/>
                        </a:rPr>
                        <a:t>НКД Рев.2.1</a:t>
                      </a:r>
                    </a:p>
                  </a:txBody>
                  <a:tcPr marL="9525" marR="9525" marT="9525" marB="0"/>
                </a:tc>
                <a:tc hMerge="1">
                  <a:txBody>
                    <a:bodyPr/>
                    <a:lstStyle/>
                    <a:p>
                      <a:endParaRPr lang="en-US"/>
                    </a:p>
                  </a:txBody>
                  <a:tcPr/>
                </a:tc>
                <a:extLst>
                  <a:ext uri="{0D108BD9-81ED-4DB2-BD59-A6C34878D82A}">
                    <a16:rowId xmlns:a16="http://schemas.microsoft.com/office/drawing/2014/main" val="2246029296"/>
                  </a:ext>
                </a:extLst>
              </a:tr>
              <a:tr h="381000">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зеленчук, дињи и лубеници, коренест и трупкаст зеленчук </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01.130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2604589406"/>
                  </a:ext>
                </a:extLst>
              </a:tr>
              <a:tr h="381000">
                <a:tc rowSpan="2">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01.19</a:t>
                      </a:r>
                    </a:p>
                  </a:txBody>
                  <a:tcPr marL="9525" marR="9525" marT="9525" marB="0"/>
                </a:tc>
                <a:tc rowSpan="2">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останати едногодишни насади и посеви</a:t>
                      </a:r>
                    </a:p>
                  </a:txBody>
                  <a:tcPr marL="9525" marR="9525" marT="9525" marB="0"/>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1743212130"/>
                  </a:ext>
                </a:extLst>
              </a:tr>
              <a:tr h="381000">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01.190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Одгледување други едногодишни насади и посеви</a:t>
                      </a:r>
                    </a:p>
                  </a:txBody>
                  <a:tcPr marL="9525" marR="9525" marT="9525" marB="0"/>
                </a:tc>
                <a:extLst>
                  <a:ext uri="{0D108BD9-81ED-4DB2-BD59-A6C34878D82A}">
                    <a16:rowId xmlns:a16="http://schemas.microsoft.com/office/drawing/2014/main" val="3421164128"/>
                  </a:ext>
                </a:extLst>
              </a:tr>
              <a:tr h="571500">
                <a:tc rowSpan="2">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01.28</a:t>
                      </a:r>
                    </a:p>
                  </a:txBody>
                  <a:tcPr marL="9525" marR="9525" marT="9525" marB="0"/>
                </a:tc>
                <a:tc rowSpan="2">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на зачински, ароматични и лековити растенија и на растенија за употреба во фармацијата</a:t>
                      </a:r>
                    </a:p>
                  </a:txBody>
                  <a:tcPr marL="9525" marR="9525" marT="9525" marB="0"/>
                </a:tc>
                <a:tc>
                  <a:txBody>
                    <a:bodyPr/>
                    <a:lstStyle/>
                    <a:p>
                      <a:pPr marL="0" algn="ctr" defTabSz="914400" rtl="0" eaLnBrk="1" fontAlgn="ctr" latinLnBrk="0" hangingPunct="1"/>
                      <a:r>
                        <a:rPr lang="en-US" sz="1100" u="none" strike="noStrike" kern="1200">
                          <a:ln>
                            <a:solidFill>
                              <a:srgbClr val="002060"/>
                            </a:solidFill>
                          </a:ln>
                          <a:solidFill>
                            <a:schemeClr val="dk1"/>
                          </a:solidFill>
                          <a:effectLst/>
                          <a:latin typeface="+mn-lt"/>
                          <a:ea typeface="+mn-ea"/>
                          <a:cs typeface="+mn-cs"/>
                        </a:rPr>
                        <a:t>01.280</a:t>
                      </a:r>
                    </a:p>
                  </a:txBody>
                  <a:tcPr marL="9525" marR="9525" marT="9525" marB="0"/>
                </a:tc>
                <a:tc>
                  <a:txBody>
                    <a:bodyPr/>
                    <a:lstStyle/>
                    <a:p>
                      <a:pPr marL="0" algn="ctr" defTabSz="914400" rtl="0" eaLnBrk="1" fontAlgn="ctr" latinLnBrk="0" hangingPunct="1"/>
                      <a:r>
                        <a:rPr lang="ru-RU" sz="1100" u="none" strike="noStrike" kern="1200">
                          <a:ln>
                            <a:solidFill>
                              <a:srgbClr val="002060"/>
                            </a:solidFill>
                          </a:ln>
                          <a:solidFill>
                            <a:schemeClr val="dk1"/>
                          </a:solidFill>
                          <a:effectLst/>
                          <a:latin typeface="+mn-lt"/>
                          <a:ea typeface="+mn-ea"/>
                          <a:cs typeface="+mn-cs"/>
                        </a:rPr>
                        <a:t>Одгледување зачински, ароматични и лековити растенија и растенија за употреба во фармацијата</a:t>
                      </a:r>
                    </a:p>
                  </a:txBody>
                  <a:tcPr marL="9525" marR="9525" marT="9525" marB="0"/>
                </a:tc>
                <a:extLst>
                  <a:ext uri="{0D108BD9-81ED-4DB2-BD59-A6C34878D82A}">
                    <a16:rowId xmlns:a16="http://schemas.microsoft.com/office/drawing/2014/main" val="1712746284"/>
                  </a:ext>
                </a:extLst>
              </a:tr>
              <a:tr h="381000">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100" u="none" strike="noStrike" kern="1200" dirty="0">
                          <a:ln>
                            <a:solidFill>
                              <a:srgbClr val="002060"/>
                            </a:solidFill>
                          </a:ln>
                          <a:solidFill>
                            <a:schemeClr val="dk1"/>
                          </a:solidFill>
                          <a:effectLst/>
                          <a:latin typeface="+mn-lt"/>
                          <a:ea typeface="+mn-ea"/>
                          <a:cs typeface="+mn-cs"/>
                        </a:rPr>
                        <a:t>01.130</a:t>
                      </a:r>
                    </a:p>
                  </a:txBody>
                  <a:tcPr marL="9525" marR="9525" marT="9525" marB="0"/>
                </a:tc>
                <a:tc>
                  <a:txBody>
                    <a:bodyPr/>
                    <a:lstStyle/>
                    <a:p>
                      <a:pPr marL="0" algn="ctr" defTabSz="914400" rtl="0" eaLnBrk="1" fontAlgn="ctr" latinLnBrk="0" hangingPunct="1"/>
                      <a:r>
                        <a:rPr lang="ru-RU" sz="1100" u="none" strike="noStrike" kern="1200" dirty="0">
                          <a:ln>
                            <a:solidFill>
                              <a:srgbClr val="002060"/>
                            </a:solidFill>
                          </a:ln>
                          <a:solidFill>
                            <a:schemeClr val="dk1"/>
                          </a:solidFill>
                          <a:effectLst/>
                          <a:latin typeface="+mn-lt"/>
                          <a:ea typeface="+mn-ea"/>
                          <a:cs typeface="+mn-cs"/>
                        </a:rPr>
                        <a:t>Одгледување зеленчук, дињи и лубеници, коренест и трупчест зеленчук </a:t>
                      </a:r>
                    </a:p>
                  </a:txBody>
                  <a:tcPr marL="9525" marR="9525" marT="9525" marB="0"/>
                </a:tc>
                <a:extLst>
                  <a:ext uri="{0D108BD9-81ED-4DB2-BD59-A6C34878D82A}">
                    <a16:rowId xmlns:a16="http://schemas.microsoft.com/office/drawing/2014/main" val="3418403737"/>
                  </a:ext>
                </a:extLst>
              </a:tr>
            </a:tbl>
          </a:graphicData>
        </a:graphic>
      </p:graphicFrame>
      <p:sp>
        <p:nvSpPr>
          <p:cNvPr id="4" name="Rectangle: Rounded Corners 3">
            <a:extLst>
              <a:ext uri="{FF2B5EF4-FFF2-40B4-BE49-F238E27FC236}">
                <a16:creationId xmlns:a16="http://schemas.microsoft.com/office/drawing/2014/main" id="{7FCB0B54-16EF-7A8B-47A9-3C2F6FBD99E2}"/>
              </a:ext>
            </a:extLst>
          </p:cNvPr>
          <p:cNvSpPr/>
          <p:nvPr/>
        </p:nvSpPr>
        <p:spPr bwMode="auto">
          <a:xfrm>
            <a:off x="760573" y="3202695"/>
            <a:ext cx="7426295" cy="2110802"/>
          </a:xfrm>
          <a:prstGeom prst="roundRect">
            <a:avLst/>
          </a:prstGeom>
          <a:noFill/>
          <a:ln w="57150"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5396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B502-AA39-8C44-D0BF-7C4F20E599D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915BC31-FFD4-186F-8DE8-D264331A4E6D}"/>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
        <p:nvSpPr>
          <p:cNvPr id="6" name="TextBox 5">
            <a:extLst>
              <a:ext uri="{FF2B5EF4-FFF2-40B4-BE49-F238E27FC236}">
                <a16:creationId xmlns:a16="http://schemas.microsoft.com/office/drawing/2014/main" id="{93A95CFE-E6DA-1815-D7FF-7AD07C7A0E3D}"/>
              </a:ext>
            </a:extLst>
          </p:cNvPr>
          <p:cNvSpPr txBox="1"/>
          <p:nvPr/>
        </p:nvSpPr>
        <p:spPr>
          <a:xfrm>
            <a:off x="760573" y="2469726"/>
            <a:ext cx="7913405" cy="3416320"/>
          </a:xfrm>
          <a:prstGeom prst="rect">
            <a:avLst/>
          </a:prstGeom>
          <a:noFill/>
        </p:spPr>
        <p:txBody>
          <a:bodyPr wrap="square" rtlCol="0">
            <a:spAutoFit/>
          </a:bodyPr>
          <a:lstStyle/>
          <a:p>
            <a:r>
              <a:rPr lang="mk-MK" dirty="0">
                <a:solidFill>
                  <a:srgbClr val="0A0064"/>
                </a:solidFill>
                <a:latin typeface="+mn-lt"/>
              </a:rPr>
              <a:t>За случаите: 1 – </a:t>
            </a:r>
            <a:r>
              <a:rPr lang="en-US" dirty="0">
                <a:solidFill>
                  <a:srgbClr val="0A0064"/>
                </a:solidFill>
                <a:latin typeface="+mn-lt"/>
              </a:rPr>
              <a:t>n, n – m </a:t>
            </a:r>
            <a:r>
              <a:rPr lang="mk-MK" dirty="0">
                <a:solidFill>
                  <a:srgbClr val="0A0064"/>
                </a:solidFill>
                <a:latin typeface="+mn-lt"/>
              </a:rPr>
              <a:t>кога од разни причини не е можно да се утврди новата шифра, ДЗС во соработка со експерт изготви коресподентна табела во која овие случаи се врзани 1 – 1, односно даден е предлог во која поткласа би било најрелевантно да се прекласифицира деловниот субјект  од НКД рев.2 во НКД рев.2.1. </a:t>
            </a:r>
          </a:p>
          <a:p>
            <a:endParaRPr lang="mk-MK" dirty="0">
              <a:solidFill>
                <a:srgbClr val="0A0064"/>
              </a:solidFill>
              <a:latin typeface="+mn-lt"/>
            </a:endParaRPr>
          </a:p>
          <a:p>
            <a:r>
              <a:rPr lang="mk-MK" dirty="0">
                <a:solidFill>
                  <a:srgbClr val="0A0064"/>
                </a:solidFill>
                <a:latin typeface="+mn-lt"/>
              </a:rPr>
              <a:t>Се користи идентичноста или сличноста во називите на класите од НКД рев.2 и поткласите во НКД рев.2.1.</a:t>
            </a:r>
            <a:endParaRPr lang="en-US" dirty="0">
              <a:solidFill>
                <a:srgbClr val="0A0064"/>
              </a:solidFill>
              <a:latin typeface="+mn-lt"/>
            </a:endParaRPr>
          </a:p>
        </p:txBody>
      </p:sp>
    </p:spTree>
    <p:extLst>
      <p:ext uri="{BB962C8B-B14F-4D97-AF65-F5344CB8AC3E}">
        <p14:creationId xmlns:p14="http://schemas.microsoft.com/office/powerpoint/2010/main" val="65597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AEF1-BC56-1CF4-161B-A4CB18781803}"/>
              </a:ext>
            </a:extLst>
          </p:cNvPr>
          <p:cNvSpPr>
            <a:spLocks noGrp="1"/>
          </p:cNvSpPr>
          <p:nvPr>
            <p:ph type="title"/>
          </p:nvPr>
        </p:nvSpPr>
        <p:spPr>
          <a:xfrm>
            <a:off x="685800" y="990600"/>
            <a:ext cx="7772400" cy="932204"/>
          </a:xfrm>
        </p:spPr>
        <p:txBody>
          <a:bodyPr/>
          <a:lstStyle/>
          <a:p>
            <a:r>
              <a:rPr lang="ru-RU" sz="3200" dirty="0"/>
              <a:t>Содржина</a:t>
            </a:r>
            <a:endParaRPr lang="en-US" sz="3200" dirty="0"/>
          </a:p>
        </p:txBody>
      </p:sp>
      <p:sp>
        <p:nvSpPr>
          <p:cNvPr id="5" name="Title 1">
            <a:extLst>
              <a:ext uri="{FF2B5EF4-FFF2-40B4-BE49-F238E27FC236}">
                <a16:creationId xmlns:a16="http://schemas.microsoft.com/office/drawing/2014/main" id="{77C77AC6-C710-BB6E-9D0F-AB0A4FD9572A}"/>
              </a:ext>
            </a:extLst>
          </p:cNvPr>
          <p:cNvSpPr txBox="1">
            <a:spLocks/>
          </p:cNvSpPr>
          <p:nvPr/>
        </p:nvSpPr>
        <p:spPr bwMode="auto">
          <a:xfrm>
            <a:off x="685800" y="2133599"/>
            <a:ext cx="7772400" cy="447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kern="1200">
                <a:solidFill>
                  <a:srgbClr val="0A0064"/>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2pPr>
            <a:lvl3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3pPr>
            <a:lvl4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4pPr>
            <a:lvl5pPr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5pPr>
            <a:lvl6pPr marL="4572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6pPr>
            <a:lvl7pPr marL="9144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7pPr>
            <a:lvl8pPr marL="13716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8pPr>
            <a:lvl9pPr marL="1828800" algn="ctr" rtl="0" eaLnBrk="1" fontAlgn="base" hangingPunct="1">
              <a:spcBef>
                <a:spcPct val="0"/>
              </a:spcBef>
              <a:spcAft>
                <a:spcPct val="0"/>
              </a:spcAft>
              <a:defRPr sz="4000" b="1">
                <a:solidFill>
                  <a:srgbClr val="0A0064"/>
                </a:solidFill>
                <a:effectLst>
                  <a:outerShdw blurRad="38100" dist="38100" dir="2700000" algn="tl">
                    <a:srgbClr val="C0C0C0"/>
                  </a:outerShdw>
                </a:effectLst>
                <a:latin typeface="Calibri" panose="020F0502020204030204" pitchFamily="34" charset="0"/>
              </a:defRPr>
            </a:lvl9pPr>
          </a:lstStyle>
          <a:p>
            <a:pPr marL="457200" indent="-457200" algn="l">
              <a:buFont typeface="Arial" panose="020B0604020202020204" pitchFamily="34" charset="0"/>
              <a:buChar char="•"/>
            </a:pPr>
            <a:r>
              <a:rPr lang="ru-RU" sz="2800" b="0" dirty="0"/>
              <a:t>Имплементација на Националната класификација на дејности НКД Рев.2.1</a:t>
            </a:r>
          </a:p>
          <a:p>
            <a:pPr marL="457200" indent="-457200" algn="l">
              <a:buFont typeface="Arial" panose="020B0604020202020204" pitchFamily="34" charset="0"/>
              <a:buChar char="•"/>
            </a:pPr>
            <a:endParaRPr lang="ru-RU" sz="2800" b="0" dirty="0"/>
          </a:p>
          <a:p>
            <a:pPr marL="457200" indent="-457200" algn="l">
              <a:buFont typeface="Arial" panose="020B0604020202020204" pitchFamily="34" charset="0"/>
              <a:buChar char="•"/>
            </a:pPr>
            <a:r>
              <a:rPr lang="ru-RU" sz="2800" b="0" dirty="0"/>
              <a:t>Споредба на структурата на НКД Рев.2 и НКД Рев.2.1</a:t>
            </a:r>
          </a:p>
          <a:p>
            <a:pPr marL="457200" indent="-457200" algn="l">
              <a:buFont typeface="Arial" panose="020B0604020202020204" pitchFamily="34" charset="0"/>
              <a:buChar char="•"/>
            </a:pPr>
            <a:endParaRPr lang="ru-RU" sz="2800" b="0" dirty="0"/>
          </a:p>
          <a:p>
            <a:pPr marL="457200" indent="-457200" algn="l">
              <a:buFont typeface="Arial" panose="020B0604020202020204" pitchFamily="34" charset="0"/>
              <a:buChar char="•"/>
            </a:pPr>
            <a:r>
              <a:rPr lang="ru-RU" sz="2800" b="0" dirty="0"/>
              <a:t>Коресподентни табели меѓу НКД Рев.2 и НКД Рев.2.1</a:t>
            </a:r>
          </a:p>
          <a:p>
            <a:pPr marL="457200" indent="-457200" algn="l">
              <a:buFont typeface="Arial" panose="020B0604020202020204" pitchFamily="34" charset="0"/>
              <a:buChar char="•"/>
            </a:pPr>
            <a:endParaRPr lang="ru-RU" sz="2800" b="0" dirty="0"/>
          </a:p>
          <a:p>
            <a:pPr marL="457200" indent="-457200" algn="l">
              <a:buFont typeface="Arial" panose="020B0604020202020204" pitchFamily="34" charset="0"/>
              <a:buChar char="•"/>
            </a:pPr>
            <a:r>
              <a:rPr lang="mk-MK" sz="2800" b="0" dirty="0" err="1"/>
              <a:t>Top-down</a:t>
            </a:r>
            <a:r>
              <a:rPr lang="mk-MK" sz="2800" b="0" dirty="0"/>
              <a:t> метод </a:t>
            </a:r>
            <a:endParaRPr lang="en-US" sz="2800" b="0" dirty="0"/>
          </a:p>
        </p:txBody>
      </p:sp>
    </p:spTree>
    <p:extLst>
      <p:ext uri="{BB962C8B-B14F-4D97-AF65-F5344CB8AC3E}">
        <p14:creationId xmlns:p14="http://schemas.microsoft.com/office/powerpoint/2010/main" val="1454074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7AF3-31B2-E62D-DED7-8526E0B313A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63B4096-D6D5-751D-424F-3CD393027013}"/>
              </a:ext>
            </a:extLst>
          </p:cNvPr>
          <p:cNvSpPr>
            <a:spLocks noGrp="1"/>
          </p:cNvSpPr>
          <p:nvPr>
            <p:ph type="title"/>
          </p:nvPr>
        </p:nvSpPr>
        <p:spPr>
          <a:xfrm>
            <a:off x="685800" y="990600"/>
            <a:ext cx="7772400" cy="1143000"/>
          </a:xfrm>
        </p:spPr>
        <p:txBody>
          <a:bodyPr/>
          <a:lstStyle/>
          <a:p>
            <a:r>
              <a:rPr lang="ru-RU" sz="3200" dirty="0"/>
              <a:t>Коресподентни табели меѓу НКД Рев.2 и НКД Рев.2.1</a:t>
            </a:r>
            <a:endParaRPr lang="en-US" sz="3200" dirty="0"/>
          </a:p>
        </p:txBody>
      </p:sp>
      <p:sp>
        <p:nvSpPr>
          <p:cNvPr id="6" name="TextBox 5">
            <a:extLst>
              <a:ext uri="{FF2B5EF4-FFF2-40B4-BE49-F238E27FC236}">
                <a16:creationId xmlns:a16="http://schemas.microsoft.com/office/drawing/2014/main" id="{AF6DB9AC-11F1-5F77-6CD6-D3EA58D35B6A}"/>
              </a:ext>
            </a:extLst>
          </p:cNvPr>
          <p:cNvSpPr txBox="1"/>
          <p:nvPr/>
        </p:nvSpPr>
        <p:spPr>
          <a:xfrm>
            <a:off x="760573" y="5888048"/>
            <a:ext cx="7913405" cy="830997"/>
          </a:xfrm>
          <a:prstGeom prst="rect">
            <a:avLst/>
          </a:prstGeom>
          <a:noFill/>
        </p:spPr>
        <p:txBody>
          <a:bodyPr wrap="square" rtlCol="0">
            <a:spAutoFit/>
          </a:bodyPr>
          <a:lstStyle/>
          <a:p>
            <a:r>
              <a:rPr lang="mk-MK" dirty="0">
                <a:solidFill>
                  <a:srgbClr val="0A0064"/>
                </a:solidFill>
                <a:latin typeface="+mn-lt"/>
              </a:rPr>
              <a:t>Предлог за прекласификација 1 – 1 за случаите:</a:t>
            </a:r>
          </a:p>
          <a:p>
            <a:r>
              <a:rPr lang="mk-MK" dirty="0">
                <a:solidFill>
                  <a:srgbClr val="0A0064"/>
                </a:solidFill>
                <a:latin typeface="+mn-lt"/>
              </a:rPr>
              <a:t>1 – </a:t>
            </a:r>
            <a:r>
              <a:rPr lang="en-US" dirty="0">
                <a:solidFill>
                  <a:srgbClr val="0A0064"/>
                </a:solidFill>
                <a:latin typeface="+mn-lt"/>
              </a:rPr>
              <a:t>n, n – m</a:t>
            </a:r>
            <a:r>
              <a:rPr lang="mk-MK" dirty="0">
                <a:solidFill>
                  <a:srgbClr val="0A0064"/>
                </a:solidFill>
                <a:latin typeface="+mn-lt"/>
              </a:rPr>
              <a:t> </a:t>
            </a:r>
            <a:endParaRPr lang="en-US" dirty="0">
              <a:solidFill>
                <a:srgbClr val="0A0064"/>
              </a:solidFill>
              <a:latin typeface="+mn-lt"/>
            </a:endParaRPr>
          </a:p>
        </p:txBody>
      </p:sp>
      <p:graphicFrame>
        <p:nvGraphicFramePr>
          <p:cNvPr id="5" name="Table 4">
            <a:extLst>
              <a:ext uri="{FF2B5EF4-FFF2-40B4-BE49-F238E27FC236}">
                <a16:creationId xmlns:a16="http://schemas.microsoft.com/office/drawing/2014/main" id="{22334A93-5BA9-8E18-869F-658BD7625038}"/>
              </a:ext>
            </a:extLst>
          </p:cNvPr>
          <p:cNvGraphicFramePr>
            <a:graphicFrameLocks noGrp="1"/>
          </p:cNvGraphicFramePr>
          <p:nvPr>
            <p:extLst>
              <p:ext uri="{D42A27DB-BD31-4B8C-83A1-F6EECF244321}">
                <p14:modId xmlns:p14="http://schemas.microsoft.com/office/powerpoint/2010/main" val="3021729955"/>
              </p:ext>
            </p:extLst>
          </p:nvPr>
        </p:nvGraphicFramePr>
        <p:xfrm>
          <a:off x="837488" y="2282217"/>
          <a:ext cx="7349381" cy="2495318"/>
        </p:xfrm>
        <a:graphic>
          <a:graphicData uri="http://schemas.openxmlformats.org/drawingml/2006/table">
            <a:tbl>
              <a:tblPr/>
              <a:tblGrid>
                <a:gridCol w="500955">
                  <a:extLst>
                    <a:ext uri="{9D8B030D-6E8A-4147-A177-3AD203B41FA5}">
                      <a16:colId xmlns:a16="http://schemas.microsoft.com/office/drawing/2014/main" val="1171434920"/>
                    </a:ext>
                  </a:extLst>
                </a:gridCol>
                <a:gridCol w="196919">
                  <a:extLst>
                    <a:ext uri="{9D8B030D-6E8A-4147-A177-3AD203B41FA5}">
                      <a16:colId xmlns:a16="http://schemas.microsoft.com/office/drawing/2014/main" val="920459100"/>
                    </a:ext>
                  </a:extLst>
                </a:gridCol>
                <a:gridCol w="3004848">
                  <a:extLst>
                    <a:ext uri="{9D8B030D-6E8A-4147-A177-3AD203B41FA5}">
                      <a16:colId xmlns:a16="http://schemas.microsoft.com/office/drawing/2014/main" val="451240677"/>
                    </a:ext>
                  </a:extLst>
                </a:gridCol>
                <a:gridCol w="466772">
                  <a:extLst>
                    <a:ext uri="{9D8B030D-6E8A-4147-A177-3AD203B41FA5}">
                      <a16:colId xmlns:a16="http://schemas.microsoft.com/office/drawing/2014/main" val="2056539300"/>
                    </a:ext>
                  </a:extLst>
                </a:gridCol>
                <a:gridCol w="3179887">
                  <a:extLst>
                    <a:ext uri="{9D8B030D-6E8A-4147-A177-3AD203B41FA5}">
                      <a16:colId xmlns:a16="http://schemas.microsoft.com/office/drawing/2014/main" val="995984774"/>
                    </a:ext>
                  </a:extLst>
                </a:gridCol>
              </a:tblGrid>
              <a:tr h="186041">
                <a:tc>
                  <a:txBody>
                    <a:bodyPr/>
                    <a:lstStyle/>
                    <a:p>
                      <a:pPr algn="ctr" fontAlgn="t"/>
                      <a:r>
                        <a:rPr lang="en-US" sz="1100" u="none" strike="noStrike" kern="1200" dirty="0">
                          <a:ln>
                            <a:solidFill>
                              <a:srgbClr val="002060"/>
                            </a:solidFill>
                          </a:ln>
                          <a:solidFill>
                            <a:schemeClr val="dk1"/>
                          </a:solidFill>
                          <a:effectLst/>
                          <a:latin typeface="+mn-lt"/>
                          <a:ea typeface="+mn-ea"/>
                          <a:cs typeface="+mn-cs"/>
                        </a:rPr>
                        <a:t>V2008</a:t>
                      </a:r>
                    </a:p>
                  </a:txBody>
                  <a:tcPr marL="7752" marR="7752" marT="775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t"/>
                      <a:r>
                        <a:rPr lang="en-US" sz="1100" u="none" strike="noStrike" kern="1200">
                          <a:ln>
                            <a:solidFill>
                              <a:srgbClr val="002060"/>
                            </a:solidFill>
                          </a:ln>
                          <a:solidFill>
                            <a:schemeClr val="dk1"/>
                          </a:solidFill>
                          <a:effectLst/>
                          <a:latin typeface="+mn-lt"/>
                          <a:ea typeface="+mn-ea"/>
                          <a:cs typeface="+mn-cs"/>
                        </a:rPr>
                        <a:t>cnt</a:t>
                      </a:r>
                    </a:p>
                  </a:txBody>
                  <a:tcPr marL="7752" marR="7752" marT="775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t"/>
                      <a:r>
                        <a:rPr lang="en-US" sz="1100" u="none" strike="noStrike" kern="1200" dirty="0">
                          <a:ln>
                            <a:solidFill>
                              <a:srgbClr val="002060"/>
                            </a:solidFill>
                          </a:ln>
                          <a:solidFill>
                            <a:schemeClr val="dk1"/>
                          </a:solidFill>
                          <a:effectLst/>
                          <a:latin typeface="+mn-lt"/>
                          <a:ea typeface="+mn-ea"/>
                          <a:cs typeface="+mn-cs"/>
                        </a:rPr>
                        <a:t>Name2008</a:t>
                      </a:r>
                    </a:p>
                  </a:txBody>
                  <a:tcPr marL="7752" marR="7752" marT="775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t"/>
                      <a:r>
                        <a:rPr lang="en-US" sz="1100" u="none" strike="noStrike" kern="1200">
                          <a:ln>
                            <a:solidFill>
                              <a:srgbClr val="002060"/>
                            </a:solidFill>
                          </a:ln>
                          <a:solidFill>
                            <a:schemeClr val="dk1"/>
                          </a:solidFill>
                          <a:effectLst/>
                          <a:latin typeface="+mn-lt"/>
                          <a:ea typeface="+mn-ea"/>
                          <a:cs typeface="+mn-cs"/>
                        </a:rPr>
                        <a:t>V2025</a:t>
                      </a:r>
                    </a:p>
                  </a:txBody>
                  <a:tcPr marL="7752" marR="7752" marT="775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t"/>
                      <a:r>
                        <a:rPr lang="en-US" sz="1100" u="none" strike="noStrike" kern="1200">
                          <a:ln>
                            <a:solidFill>
                              <a:srgbClr val="002060"/>
                            </a:solidFill>
                          </a:ln>
                          <a:solidFill>
                            <a:schemeClr val="dk1"/>
                          </a:solidFill>
                          <a:effectLst/>
                          <a:latin typeface="+mn-lt"/>
                          <a:ea typeface="+mn-ea"/>
                          <a:cs typeface="+mn-cs"/>
                        </a:rPr>
                        <a:t>Name2025</a:t>
                      </a:r>
                    </a:p>
                  </a:txBody>
                  <a:tcPr marL="7752" marR="7752" marT="7752"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338669844"/>
                  </a:ext>
                </a:extLst>
              </a:tr>
              <a:tr h="180357">
                <a:tc>
                  <a:txBody>
                    <a:bodyPr/>
                    <a:lstStyle/>
                    <a:p>
                      <a:pPr algn="l" fontAlgn="t"/>
                      <a:r>
                        <a:rPr lang="en-US" sz="1100" u="none" strike="noStrike" kern="1200" dirty="0">
                          <a:ln>
                            <a:solidFill>
                              <a:srgbClr val="002060"/>
                            </a:solidFill>
                          </a:ln>
                          <a:solidFill>
                            <a:schemeClr val="dk1"/>
                          </a:solidFill>
                          <a:effectLst/>
                          <a:latin typeface="+mn-lt"/>
                          <a:ea typeface="+mn-ea"/>
                          <a:cs typeface="+mn-cs"/>
                        </a:rPr>
                        <a:t>01.11</a:t>
                      </a:r>
                    </a:p>
                  </a:txBody>
                  <a:tcPr marL="7752" marR="7752" marT="7752" marB="0">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cereals (except rice), leguminous crops and oil seeds</a:t>
                      </a:r>
                    </a:p>
                  </a:txBody>
                  <a:tcPr marL="7752" marR="7752" marT="7752" marB="0">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01.110</a:t>
                      </a:r>
                    </a:p>
                  </a:txBody>
                  <a:tcPr marL="7752" marR="7752" marT="7752" marB="0">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cereals, other than rice, leguminous crops and oil seeds</a:t>
                      </a:r>
                    </a:p>
                  </a:txBody>
                  <a:tcPr marL="7752" marR="7752" marT="7752" marB="0">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0730397"/>
                  </a:ext>
                </a:extLst>
              </a:tr>
              <a:tr h="180357">
                <a:tc>
                  <a:txBody>
                    <a:bodyPr/>
                    <a:lstStyle/>
                    <a:p>
                      <a:pPr algn="l" fontAlgn="t"/>
                      <a:r>
                        <a:rPr lang="en-US" sz="1100" u="none" strike="noStrike" kern="1200" dirty="0">
                          <a:ln>
                            <a:solidFill>
                              <a:srgbClr val="002060"/>
                            </a:solidFill>
                          </a:ln>
                          <a:solidFill>
                            <a:schemeClr val="dk1"/>
                          </a:solidFill>
                          <a:effectLst/>
                          <a:latin typeface="+mn-lt"/>
                          <a:ea typeface="+mn-ea"/>
                          <a:cs typeface="+mn-cs"/>
                        </a:rPr>
                        <a:t>01.12</a:t>
                      </a:r>
                    </a:p>
                  </a:txBody>
                  <a:tcPr marL="7752" marR="7752" marT="7752" marB="0">
                    <a:lnL>
                      <a:noFill/>
                    </a:lnL>
                    <a:lnR>
                      <a:noFill/>
                    </a:lnR>
                    <a:lnT>
                      <a:noFill/>
                    </a:lnT>
                    <a:lnB>
                      <a:noFill/>
                    </a:lnB>
                    <a:noFill/>
                  </a:tcPr>
                </a:tc>
                <a:tc>
                  <a:txBody>
                    <a:bodyPr/>
                    <a:lstStyle/>
                    <a:p>
                      <a:pPr algn="r" fontAlgn="t"/>
                      <a:r>
                        <a:rPr lang="en-US" sz="1100" u="none" strike="noStrike" kern="1200" dirty="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rice</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01.120</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rice</a:t>
                      </a:r>
                    </a:p>
                  </a:txBody>
                  <a:tcPr marL="7752" marR="7752" marT="7752" marB="0">
                    <a:lnL>
                      <a:noFill/>
                    </a:lnL>
                    <a:lnR>
                      <a:noFill/>
                    </a:lnR>
                    <a:lnT>
                      <a:noFill/>
                    </a:lnT>
                    <a:lnB>
                      <a:noFill/>
                    </a:lnB>
                    <a:noFill/>
                  </a:tcPr>
                </a:tc>
                <a:extLst>
                  <a:ext uri="{0D108BD9-81ED-4DB2-BD59-A6C34878D82A}">
                    <a16:rowId xmlns:a16="http://schemas.microsoft.com/office/drawing/2014/main" val="1145791879"/>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01.13</a:t>
                      </a:r>
                    </a:p>
                  </a:txBody>
                  <a:tcPr marL="7752" marR="7752" marT="7752" marB="0">
                    <a:lnL>
                      <a:noFill/>
                    </a:lnL>
                    <a:lnR>
                      <a:noFill/>
                    </a:lnR>
                    <a:lnT>
                      <a:noFill/>
                    </a:lnT>
                    <a:lnB>
                      <a:noFill/>
                    </a:lnB>
                    <a:noFill/>
                  </a:tcPr>
                </a:tc>
                <a:tc>
                  <a:txBody>
                    <a:bodyPr/>
                    <a:lstStyle/>
                    <a:p>
                      <a:pPr algn="r" fontAlgn="t"/>
                      <a:r>
                        <a:rPr lang="en-US" sz="1100" u="none" strike="noStrike" kern="1200" dirty="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vegetables and melons, roots and tubers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01.130</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vegetables and melons, roots and tubers</a:t>
                      </a:r>
                    </a:p>
                  </a:txBody>
                  <a:tcPr marL="7752" marR="7752" marT="7752" marB="0">
                    <a:lnL>
                      <a:noFill/>
                    </a:lnL>
                    <a:lnR>
                      <a:noFill/>
                    </a:lnR>
                    <a:lnT>
                      <a:noFill/>
                    </a:lnT>
                    <a:lnB>
                      <a:noFill/>
                    </a:lnB>
                    <a:noFill/>
                  </a:tcPr>
                </a:tc>
                <a:extLst>
                  <a:ext uri="{0D108BD9-81ED-4DB2-BD59-A6C34878D82A}">
                    <a16:rowId xmlns:a16="http://schemas.microsoft.com/office/drawing/2014/main" val="3392606031"/>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01.14</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sugar cane</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01.140</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sugar cane</a:t>
                      </a:r>
                    </a:p>
                  </a:txBody>
                  <a:tcPr marL="7752" marR="7752" marT="7752" marB="0">
                    <a:lnL>
                      <a:noFill/>
                    </a:lnL>
                    <a:lnR>
                      <a:noFill/>
                    </a:lnR>
                    <a:lnT>
                      <a:noFill/>
                    </a:lnT>
                    <a:lnB>
                      <a:noFill/>
                    </a:lnB>
                    <a:noFill/>
                  </a:tcPr>
                </a:tc>
                <a:extLst>
                  <a:ext uri="{0D108BD9-81ED-4DB2-BD59-A6C34878D82A}">
                    <a16:rowId xmlns:a16="http://schemas.microsoft.com/office/drawing/2014/main" val="1070294052"/>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01.15</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tobacco</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01.150</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Growing of tobacco</a:t>
                      </a:r>
                    </a:p>
                  </a:txBody>
                  <a:tcPr marL="7752" marR="7752" marT="7752" marB="0">
                    <a:lnL>
                      <a:noFill/>
                    </a:lnL>
                    <a:lnR>
                      <a:noFill/>
                    </a:lnR>
                    <a:lnT>
                      <a:noFill/>
                    </a:lnT>
                    <a:lnB>
                      <a:noFill/>
                    </a:lnB>
                    <a:noFill/>
                  </a:tcPr>
                </a:tc>
                <a:extLst>
                  <a:ext uri="{0D108BD9-81ED-4DB2-BD59-A6C34878D82A}">
                    <a16:rowId xmlns:a16="http://schemas.microsoft.com/office/drawing/2014/main" val="99269154"/>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01.16</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a:t>
                      </a:r>
                      <a:r>
                        <a:rPr lang="en-US" sz="1100" u="none" strike="noStrike" kern="1200" dirty="0" err="1">
                          <a:ln>
                            <a:solidFill>
                              <a:srgbClr val="002060"/>
                            </a:solidFill>
                          </a:ln>
                          <a:solidFill>
                            <a:schemeClr val="dk1"/>
                          </a:solidFill>
                          <a:effectLst/>
                          <a:latin typeface="+mn-lt"/>
                          <a:ea typeface="+mn-ea"/>
                          <a:cs typeface="+mn-cs"/>
                        </a:rPr>
                        <a:t>fibre</a:t>
                      </a:r>
                      <a:r>
                        <a:rPr lang="en-US" sz="1100" u="none" strike="noStrike" kern="1200" dirty="0">
                          <a:ln>
                            <a:solidFill>
                              <a:srgbClr val="002060"/>
                            </a:solidFill>
                          </a:ln>
                          <a:solidFill>
                            <a:schemeClr val="dk1"/>
                          </a:solidFill>
                          <a:effectLst/>
                          <a:latin typeface="+mn-lt"/>
                          <a:ea typeface="+mn-ea"/>
                          <a:cs typeface="+mn-cs"/>
                        </a:rPr>
                        <a:t> crops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01.160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a:t>
                      </a:r>
                      <a:r>
                        <a:rPr lang="en-US" sz="1100" u="none" strike="noStrike" kern="1200" dirty="0" err="1">
                          <a:ln>
                            <a:solidFill>
                              <a:srgbClr val="002060"/>
                            </a:solidFill>
                          </a:ln>
                          <a:solidFill>
                            <a:schemeClr val="dk1"/>
                          </a:solidFill>
                          <a:effectLst/>
                          <a:latin typeface="+mn-lt"/>
                          <a:ea typeface="+mn-ea"/>
                          <a:cs typeface="+mn-cs"/>
                        </a:rPr>
                        <a:t>fibre</a:t>
                      </a:r>
                      <a:r>
                        <a:rPr lang="en-US" sz="1100" u="none" strike="noStrike" kern="1200" dirty="0">
                          <a:ln>
                            <a:solidFill>
                              <a:srgbClr val="002060"/>
                            </a:solidFill>
                          </a:ln>
                          <a:solidFill>
                            <a:schemeClr val="dk1"/>
                          </a:solidFill>
                          <a:effectLst/>
                          <a:latin typeface="+mn-lt"/>
                          <a:ea typeface="+mn-ea"/>
                          <a:cs typeface="+mn-cs"/>
                        </a:rPr>
                        <a:t> crops</a:t>
                      </a:r>
                    </a:p>
                  </a:txBody>
                  <a:tcPr marL="7752" marR="7752" marT="7752" marB="0">
                    <a:lnL>
                      <a:noFill/>
                    </a:lnL>
                    <a:lnR>
                      <a:noFill/>
                    </a:lnR>
                    <a:lnT>
                      <a:noFill/>
                    </a:lnT>
                    <a:lnB>
                      <a:noFill/>
                    </a:lnB>
                    <a:noFill/>
                  </a:tcPr>
                </a:tc>
                <a:extLst>
                  <a:ext uri="{0D108BD9-81ED-4DB2-BD59-A6C34878D82A}">
                    <a16:rowId xmlns:a16="http://schemas.microsoft.com/office/drawing/2014/main" val="3158929068"/>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01.26</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oleaginous fruits</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01.260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oleaginous fruits</a:t>
                      </a:r>
                    </a:p>
                  </a:txBody>
                  <a:tcPr marL="7752" marR="7752" marT="7752" marB="0">
                    <a:lnL>
                      <a:noFill/>
                    </a:lnL>
                    <a:lnR>
                      <a:noFill/>
                    </a:lnR>
                    <a:lnT>
                      <a:noFill/>
                    </a:lnT>
                    <a:lnB>
                      <a:noFill/>
                    </a:lnB>
                    <a:noFill/>
                  </a:tcPr>
                </a:tc>
                <a:extLst>
                  <a:ext uri="{0D108BD9-81ED-4DB2-BD59-A6C34878D82A}">
                    <a16:rowId xmlns:a16="http://schemas.microsoft.com/office/drawing/2014/main" val="2290619465"/>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01.27</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beverage crops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01.270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beverage crops</a:t>
                      </a:r>
                    </a:p>
                  </a:txBody>
                  <a:tcPr marL="7752" marR="7752" marT="7752" marB="0">
                    <a:lnL>
                      <a:noFill/>
                    </a:lnL>
                    <a:lnR>
                      <a:noFill/>
                    </a:lnR>
                    <a:lnT>
                      <a:noFill/>
                    </a:lnT>
                    <a:lnB>
                      <a:noFill/>
                    </a:lnB>
                    <a:noFill/>
                  </a:tcPr>
                </a:tc>
                <a:extLst>
                  <a:ext uri="{0D108BD9-81ED-4DB2-BD59-A6C34878D82A}">
                    <a16:rowId xmlns:a16="http://schemas.microsoft.com/office/drawing/2014/main" val="63020824"/>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01.28</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2</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spices, aromatic, drug and pharmaceutical crops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01.280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spices, aromatic, drug and pharmaceutical crops</a:t>
                      </a:r>
                    </a:p>
                  </a:txBody>
                  <a:tcPr marL="7752" marR="7752" marT="7752" marB="0">
                    <a:lnL>
                      <a:noFill/>
                    </a:lnL>
                    <a:lnR>
                      <a:noFill/>
                    </a:lnR>
                    <a:lnT>
                      <a:noFill/>
                    </a:lnT>
                    <a:lnB>
                      <a:noFill/>
                    </a:lnB>
                    <a:noFill/>
                  </a:tcPr>
                </a:tc>
                <a:extLst>
                  <a:ext uri="{0D108BD9-81ED-4DB2-BD59-A6C34878D82A}">
                    <a16:rowId xmlns:a16="http://schemas.microsoft.com/office/drawing/2014/main" val="3103713922"/>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01.29</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other perennial crops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01.290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Growing of other perennial crops</a:t>
                      </a:r>
                    </a:p>
                  </a:txBody>
                  <a:tcPr marL="7752" marR="7752" marT="7752" marB="0">
                    <a:lnL>
                      <a:noFill/>
                    </a:lnL>
                    <a:lnR>
                      <a:noFill/>
                    </a:lnR>
                    <a:lnT>
                      <a:noFill/>
                    </a:lnT>
                    <a:lnB>
                      <a:noFill/>
                    </a:lnB>
                    <a:noFill/>
                  </a:tcPr>
                </a:tc>
                <a:extLst>
                  <a:ext uri="{0D108BD9-81ED-4DB2-BD59-A6C34878D82A}">
                    <a16:rowId xmlns:a16="http://schemas.microsoft.com/office/drawing/2014/main" val="2624998"/>
                  </a:ext>
                </a:extLst>
              </a:tr>
              <a:tr h="180357">
                <a:tc>
                  <a:txBody>
                    <a:bodyPr/>
                    <a:lstStyle/>
                    <a:p>
                      <a:pPr algn="l" fontAlgn="t"/>
                      <a:r>
                        <a:rPr lang="en-US" sz="1100" u="none" strike="noStrike" kern="1200" dirty="0">
                          <a:ln>
                            <a:solidFill>
                              <a:srgbClr val="002060"/>
                            </a:solidFill>
                          </a:ln>
                          <a:solidFill>
                            <a:schemeClr val="dk1"/>
                          </a:solidFill>
                          <a:effectLst/>
                          <a:latin typeface="+mn-lt"/>
                          <a:ea typeface="+mn-ea"/>
                          <a:cs typeface="+mn-cs"/>
                        </a:rPr>
                        <a:t>01.30</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1</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Plant propagation</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01.300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Plant propagation</a:t>
                      </a:r>
                    </a:p>
                  </a:txBody>
                  <a:tcPr marL="7752" marR="7752" marT="7752" marB="0">
                    <a:lnL>
                      <a:noFill/>
                    </a:lnL>
                    <a:lnR>
                      <a:noFill/>
                    </a:lnR>
                    <a:lnT>
                      <a:noFill/>
                    </a:lnT>
                    <a:lnB>
                      <a:noFill/>
                    </a:lnB>
                    <a:noFill/>
                  </a:tcPr>
                </a:tc>
                <a:extLst>
                  <a:ext uri="{0D108BD9-81ED-4DB2-BD59-A6C34878D82A}">
                    <a16:rowId xmlns:a16="http://schemas.microsoft.com/office/drawing/2014/main" val="310844705"/>
                  </a:ext>
                </a:extLst>
              </a:tr>
            </a:tbl>
          </a:graphicData>
        </a:graphic>
      </p:graphicFrame>
      <p:sp>
        <p:nvSpPr>
          <p:cNvPr id="7" name="Rectangle: Rounded Corners 6">
            <a:extLst>
              <a:ext uri="{FF2B5EF4-FFF2-40B4-BE49-F238E27FC236}">
                <a16:creationId xmlns:a16="http://schemas.microsoft.com/office/drawing/2014/main" id="{C69E54F9-636C-7599-4B52-7A7503F41AF5}"/>
              </a:ext>
            </a:extLst>
          </p:cNvPr>
          <p:cNvSpPr/>
          <p:nvPr/>
        </p:nvSpPr>
        <p:spPr bwMode="auto">
          <a:xfrm>
            <a:off x="572568" y="3507303"/>
            <a:ext cx="7772400" cy="244301"/>
          </a:xfrm>
          <a:prstGeom prst="roundRect">
            <a:avLst/>
          </a:prstGeom>
          <a:noFill/>
          <a:ln w="28575"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762863AF-9912-10A2-AE23-BF3C49E89083}"/>
              </a:ext>
            </a:extLst>
          </p:cNvPr>
          <p:cNvSpPr/>
          <p:nvPr/>
        </p:nvSpPr>
        <p:spPr bwMode="auto">
          <a:xfrm>
            <a:off x="572568" y="4022139"/>
            <a:ext cx="7772400" cy="413128"/>
          </a:xfrm>
          <a:prstGeom prst="roundRect">
            <a:avLst/>
          </a:prstGeom>
          <a:noFill/>
          <a:ln w="28575"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graphicFrame>
        <p:nvGraphicFramePr>
          <p:cNvPr id="9" name="Table 8">
            <a:extLst>
              <a:ext uri="{FF2B5EF4-FFF2-40B4-BE49-F238E27FC236}">
                <a16:creationId xmlns:a16="http://schemas.microsoft.com/office/drawing/2014/main" id="{7769CF96-5B77-AD79-8550-945F9D9C33DC}"/>
              </a:ext>
            </a:extLst>
          </p:cNvPr>
          <p:cNvGraphicFramePr>
            <a:graphicFrameLocks noGrp="1"/>
          </p:cNvGraphicFramePr>
          <p:nvPr>
            <p:extLst>
              <p:ext uri="{D42A27DB-BD31-4B8C-83A1-F6EECF244321}">
                <p14:modId xmlns:p14="http://schemas.microsoft.com/office/powerpoint/2010/main" val="1547701265"/>
              </p:ext>
            </p:extLst>
          </p:nvPr>
        </p:nvGraphicFramePr>
        <p:xfrm>
          <a:off x="837488" y="4762547"/>
          <a:ext cx="7349382" cy="541071"/>
        </p:xfrm>
        <a:graphic>
          <a:graphicData uri="http://schemas.openxmlformats.org/drawingml/2006/table">
            <a:tbl>
              <a:tblPr/>
              <a:tblGrid>
                <a:gridCol w="463276">
                  <a:extLst>
                    <a:ext uri="{9D8B030D-6E8A-4147-A177-3AD203B41FA5}">
                      <a16:colId xmlns:a16="http://schemas.microsoft.com/office/drawing/2014/main" val="4220491379"/>
                    </a:ext>
                  </a:extLst>
                </a:gridCol>
                <a:gridCol w="198003">
                  <a:extLst>
                    <a:ext uri="{9D8B030D-6E8A-4147-A177-3AD203B41FA5}">
                      <a16:colId xmlns:a16="http://schemas.microsoft.com/office/drawing/2014/main" val="3082654854"/>
                    </a:ext>
                  </a:extLst>
                </a:gridCol>
                <a:gridCol w="3021381">
                  <a:extLst>
                    <a:ext uri="{9D8B030D-6E8A-4147-A177-3AD203B41FA5}">
                      <a16:colId xmlns:a16="http://schemas.microsoft.com/office/drawing/2014/main" val="2562021079"/>
                    </a:ext>
                  </a:extLst>
                </a:gridCol>
                <a:gridCol w="469339">
                  <a:extLst>
                    <a:ext uri="{9D8B030D-6E8A-4147-A177-3AD203B41FA5}">
                      <a16:colId xmlns:a16="http://schemas.microsoft.com/office/drawing/2014/main" val="3835250478"/>
                    </a:ext>
                  </a:extLst>
                </a:gridCol>
                <a:gridCol w="3197383">
                  <a:extLst>
                    <a:ext uri="{9D8B030D-6E8A-4147-A177-3AD203B41FA5}">
                      <a16:colId xmlns:a16="http://schemas.microsoft.com/office/drawing/2014/main" val="457150360"/>
                    </a:ext>
                  </a:extLst>
                </a:gridCol>
              </a:tblGrid>
              <a:tr h="180357">
                <a:tc>
                  <a:txBody>
                    <a:bodyPr/>
                    <a:lstStyle/>
                    <a:p>
                      <a:pPr algn="l" fontAlgn="t"/>
                      <a:r>
                        <a:rPr lang="en-US" sz="1100" u="none" strike="noStrike" kern="1200" dirty="0">
                          <a:ln>
                            <a:solidFill>
                              <a:srgbClr val="002060"/>
                            </a:solidFill>
                          </a:ln>
                          <a:solidFill>
                            <a:schemeClr val="dk1"/>
                          </a:solidFill>
                          <a:effectLst/>
                          <a:latin typeface="+mn-lt"/>
                          <a:ea typeface="+mn-ea"/>
                          <a:cs typeface="+mn-cs"/>
                        </a:rPr>
                        <a:t>16.22</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2</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Manufacture of assembled parquet floors</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16.220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Manufacture of assembled parquet floors</a:t>
                      </a:r>
                    </a:p>
                  </a:txBody>
                  <a:tcPr marL="7752" marR="7752" marT="7752" marB="0">
                    <a:lnL>
                      <a:noFill/>
                    </a:lnL>
                    <a:lnR>
                      <a:noFill/>
                    </a:lnR>
                    <a:lnT>
                      <a:noFill/>
                    </a:lnT>
                    <a:lnB>
                      <a:noFill/>
                    </a:lnB>
                    <a:noFill/>
                  </a:tcPr>
                </a:tc>
                <a:extLst>
                  <a:ext uri="{0D108BD9-81ED-4DB2-BD59-A6C34878D82A}">
                    <a16:rowId xmlns:a16="http://schemas.microsoft.com/office/drawing/2014/main" val="2551965934"/>
                  </a:ext>
                </a:extLst>
              </a:tr>
              <a:tr h="180357">
                <a:tc>
                  <a:txBody>
                    <a:bodyPr/>
                    <a:lstStyle/>
                    <a:p>
                      <a:pPr algn="l" fontAlgn="t"/>
                      <a:r>
                        <a:rPr lang="en-US" sz="1100" u="none" strike="noStrike" kern="1200" dirty="0">
                          <a:ln>
                            <a:solidFill>
                              <a:srgbClr val="002060"/>
                            </a:solidFill>
                          </a:ln>
                          <a:solidFill>
                            <a:schemeClr val="dk1"/>
                          </a:solidFill>
                          <a:effectLst/>
                          <a:latin typeface="+mn-lt"/>
                          <a:ea typeface="+mn-ea"/>
                          <a:cs typeface="+mn-cs"/>
                        </a:rPr>
                        <a:t>16.23</a:t>
                      </a:r>
                    </a:p>
                  </a:txBody>
                  <a:tcPr marL="7752" marR="7752" marT="7752" marB="0">
                    <a:lnL>
                      <a:noFill/>
                    </a:lnL>
                    <a:lnR>
                      <a:noFill/>
                    </a:lnR>
                    <a:lnT>
                      <a:noFill/>
                    </a:lnT>
                    <a:lnB>
                      <a:noFill/>
                    </a:lnB>
                    <a:noFill/>
                  </a:tcPr>
                </a:tc>
                <a:tc>
                  <a:txBody>
                    <a:bodyPr/>
                    <a:lstStyle/>
                    <a:p>
                      <a:pPr algn="r" fontAlgn="t"/>
                      <a:r>
                        <a:rPr lang="en-US" sz="1100" u="none" strike="noStrike" kern="1200" dirty="0">
                          <a:ln>
                            <a:solidFill>
                              <a:srgbClr val="002060"/>
                            </a:solidFill>
                          </a:ln>
                          <a:solidFill>
                            <a:schemeClr val="dk1"/>
                          </a:solidFill>
                          <a:effectLst/>
                          <a:latin typeface="+mn-lt"/>
                          <a:ea typeface="+mn-ea"/>
                          <a:cs typeface="+mn-cs"/>
                        </a:rPr>
                        <a:t>3</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Manufacture of other builders' carpentry and joinery</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16.230</a:t>
                      </a:r>
                    </a:p>
                  </a:txBody>
                  <a:tcPr marL="7752" marR="7752" marT="7752" marB="0">
                    <a:lnL>
                      <a:noFill/>
                    </a:lnL>
                    <a:lnR>
                      <a:noFill/>
                    </a:lnR>
                    <a:lnT>
                      <a:noFill/>
                    </a:lnT>
                    <a:lnB>
                      <a:noFill/>
                    </a:lnB>
                    <a:noFill/>
                  </a:tcPr>
                </a:tc>
                <a:tc>
                  <a:txBody>
                    <a:bodyPr/>
                    <a:lstStyle/>
                    <a:p>
                      <a:pPr algn="l" fontAlgn="t"/>
                      <a:r>
                        <a:rPr lang="en-US" sz="1100" u="none" strike="noStrike" kern="1200">
                          <a:ln>
                            <a:solidFill>
                              <a:srgbClr val="002060"/>
                            </a:solidFill>
                          </a:ln>
                          <a:solidFill>
                            <a:schemeClr val="dk1"/>
                          </a:solidFill>
                          <a:effectLst/>
                          <a:latin typeface="+mn-lt"/>
                          <a:ea typeface="+mn-ea"/>
                          <a:cs typeface="+mn-cs"/>
                        </a:rPr>
                        <a:t>Manufacture of other builders' carpentry and joinery</a:t>
                      </a:r>
                    </a:p>
                  </a:txBody>
                  <a:tcPr marL="7752" marR="7752" marT="7752" marB="0">
                    <a:lnL>
                      <a:noFill/>
                    </a:lnL>
                    <a:lnR>
                      <a:noFill/>
                    </a:lnR>
                    <a:lnT>
                      <a:noFill/>
                    </a:lnT>
                    <a:lnB>
                      <a:noFill/>
                    </a:lnB>
                    <a:noFill/>
                  </a:tcPr>
                </a:tc>
                <a:extLst>
                  <a:ext uri="{0D108BD9-81ED-4DB2-BD59-A6C34878D82A}">
                    <a16:rowId xmlns:a16="http://schemas.microsoft.com/office/drawing/2014/main" val="511583199"/>
                  </a:ext>
                </a:extLst>
              </a:tr>
              <a:tr h="180357">
                <a:tc>
                  <a:txBody>
                    <a:bodyPr/>
                    <a:lstStyle/>
                    <a:p>
                      <a:pPr algn="l" fontAlgn="t"/>
                      <a:r>
                        <a:rPr lang="en-US" sz="1100" u="none" strike="noStrike" kern="1200">
                          <a:ln>
                            <a:solidFill>
                              <a:srgbClr val="002060"/>
                            </a:solidFill>
                          </a:ln>
                          <a:solidFill>
                            <a:schemeClr val="dk1"/>
                          </a:solidFill>
                          <a:effectLst/>
                          <a:latin typeface="+mn-lt"/>
                          <a:ea typeface="+mn-ea"/>
                          <a:cs typeface="+mn-cs"/>
                        </a:rPr>
                        <a:t>16.24</a:t>
                      </a:r>
                    </a:p>
                  </a:txBody>
                  <a:tcPr marL="7752" marR="7752" marT="7752" marB="0">
                    <a:lnL>
                      <a:noFill/>
                    </a:lnL>
                    <a:lnR>
                      <a:noFill/>
                    </a:lnR>
                    <a:lnT>
                      <a:noFill/>
                    </a:lnT>
                    <a:lnB>
                      <a:noFill/>
                    </a:lnB>
                    <a:noFill/>
                  </a:tcPr>
                </a:tc>
                <a:tc>
                  <a:txBody>
                    <a:bodyPr/>
                    <a:lstStyle/>
                    <a:p>
                      <a:pPr algn="r" fontAlgn="t"/>
                      <a:r>
                        <a:rPr lang="en-US" sz="1100" u="none" strike="noStrike" kern="1200">
                          <a:ln>
                            <a:solidFill>
                              <a:srgbClr val="002060"/>
                            </a:solidFill>
                          </a:ln>
                          <a:solidFill>
                            <a:schemeClr val="dk1"/>
                          </a:solidFill>
                          <a:effectLst/>
                          <a:latin typeface="+mn-lt"/>
                          <a:ea typeface="+mn-ea"/>
                          <a:cs typeface="+mn-cs"/>
                        </a:rPr>
                        <a:t>2</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Manufacture of wooden containers</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16.240</a:t>
                      </a:r>
                    </a:p>
                  </a:txBody>
                  <a:tcPr marL="7752" marR="7752" marT="7752" marB="0">
                    <a:lnL>
                      <a:noFill/>
                    </a:lnL>
                    <a:lnR>
                      <a:noFill/>
                    </a:lnR>
                    <a:lnT>
                      <a:noFill/>
                    </a:lnT>
                    <a:lnB>
                      <a:noFill/>
                    </a:lnB>
                    <a:noFill/>
                  </a:tcPr>
                </a:tc>
                <a:tc>
                  <a:txBody>
                    <a:bodyPr/>
                    <a:lstStyle/>
                    <a:p>
                      <a:pPr algn="l" fontAlgn="t"/>
                      <a:r>
                        <a:rPr lang="en-US" sz="1100" u="none" strike="noStrike" kern="1200" dirty="0">
                          <a:ln>
                            <a:solidFill>
                              <a:srgbClr val="002060"/>
                            </a:solidFill>
                          </a:ln>
                          <a:solidFill>
                            <a:schemeClr val="dk1"/>
                          </a:solidFill>
                          <a:effectLst/>
                          <a:latin typeface="+mn-lt"/>
                          <a:ea typeface="+mn-ea"/>
                          <a:cs typeface="+mn-cs"/>
                        </a:rPr>
                        <a:t>Manufacture of wooden containers</a:t>
                      </a:r>
                    </a:p>
                  </a:txBody>
                  <a:tcPr marL="7752" marR="7752" marT="7752" marB="0">
                    <a:lnL>
                      <a:noFill/>
                    </a:lnL>
                    <a:lnR>
                      <a:noFill/>
                    </a:lnR>
                    <a:lnT>
                      <a:noFill/>
                    </a:lnT>
                    <a:lnB>
                      <a:noFill/>
                    </a:lnB>
                    <a:noFill/>
                  </a:tcPr>
                </a:tc>
                <a:extLst>
                  <a:ext uri="{0D108BD9-81ED-4DB2-BD59-A6C34878D82A}">
                    <a16:rowId xmlns:a16="http://schemas.microsoft.com/office/drawing/2014/main" val="491659948"/>
                  </a:ext>
                </a:extLst>
              </a:tr>
            </a:tbl>
          </a:graphicData>
        </a:graphic>
      </p:graphicFrame>
      <p:sp>
        <p:nvSpPr>
          <p:cNvPr id="10" name="Rectangle: Rounded Corners 9">
            <a:extLst>
              <a:ext uri="{FF2B5EF4-FFF2-40B4-BE49-F238E27FC236}">
                <a16:creationId xmlns:a16="http://schemas.microsoft.com/office/drawing/2014/main" id="{20EDB8E9-DF55-B672-5D10-17198866028B}"/>
              </a:ext>
            </a:extLst>
          </p:cNvPr>
          <p:cNvSpPr/>
          <p:nvPr/>
        </p:nvSpPr>
        <p:spPr bwMode="auto">
          <a:xfrm>
            <a:off x="572568" y="4771449"/>
            <a:ext cx="7772400" cy="574899"/>
          </a:xfrm>
          <a:prstGeom prst="roundRect">
            <a:avLst/>
          </a:prstGeom>
          <a:noFill/>
          <a:ln w="28575" cap="flat" cmpd="sng" algn="ctr">
            <a:solidFill>
              <a:srgbClr val="6785B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10254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3AFB5-4614-440C-C03F-0A845E0F3E8F}"/>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482699F9-7C82-3013-CAC9-97D7340536C5}"/>
              </a:ext>
            </a:extLst>
          </p:cNvPr>
          <p:cNvSpPr>
            <a:spLocks noGrp="1"/>
          </p:cNvSpPr>
          <p:nvPr>
            <p:ph type="chart" idx="1"/>
          </p:nvPr>
        </p:nvSpPr>
        <p:spPr>
          <a:xfrm>
            <a:off x="685800" y="2362200"/>
            <a:ext cx="7432705" cy="4303520"/>
          </a:xfrm>
        </p:spPr>
        <p:txBody>
          <a:bodyPr/>
          <a:lstStyle/>
          <a:p>
            <a:pPr marL="0" indent="0" algn="just">
              <a:buNone/>
            </a:pPr>
            <a:r>
              <a:rPr lang="mk-MK" sz="2000" kern="0" dirty="0" err="1">
                <a:effectLst/>
                <a:latin typeface="Calibri" panose="020F0502020204030204" pitchFamily="34" charset="0"/>
                <a:ea typeface="Times New Roman" panose="02020603050405020304" pitchFamily="18" charset="0"/>
              </a:rPr>
              <a:t>Top-down</a:t>
            </a:r>
            <a:r>
              <a:rPr lang="mk-MK" sz="2000" kern="0" dirty="0">
                <a:effectLst/>
                <a:latin typeface="Calibri" panose="020F0502020204030204" pitchFamily="34" charset="0"/>
                <a:ea typeface="Times New Roman" panose="02020603050405020304" pitchFamily="18" charset="0"/>
              </a:rPr>
              <a:t> методот се користи за утврдување на главната дејност на деловниот субјект кој во своето деловно работење извршува повеќе дејности.</a:t>
            </a:r>
          </a:p>
          <a:p>
            <a:pPr marL="0" indent="0" algn="just">
              <a:buNone/>
            </a:pPr>
            <a:endParaRPr lang="mk-MK" sz="800" kern="0" dirty="0">
              <a:effectLst/>
              <a:latin typeface="Calibri" panose="020F0502020204030204" pitchFamily="34" charset="0"/>
              <a:ea typeface="Times New Roman" panose="02020603050405020304" pitchFamily="18" charset="0"/>
            </a:endParaRPr>
          </a:p>
          <a:p>
            <a:pPr marL="0" indent="0" algn="just">
              <a:buNone/>
            </a:pPr>
            <a:r>
              <a:rPr lang="mk-MK" sz="2000" kern="0" dirty="0">
                <a:effectLst/>
                <a:latin typeface="Calibri" panose="020F0502020204030204" pitchFamily="34" charset="0"/>
                <a:ea typeface="Times New Roman" panose="02020603050405020304" pitchFamily="18" charset="0"/>
              </a:rPr>
              <a:t>За приходот од овие дејности деловните субјекти известуваат во завршните сметки во образецот Структура на приходи по дејности.</a:t>
            </a:r>
          </a:p>
          <a:p>
            <a:pPr marL="0" indent="0" algn="just">
              <a:buNone/>
            </a:pPr>
            <a:endParaRPr lang="mk-MK" sz="800" kern="0" dirty="0">
              <a:latin typeface="Calibri" panose="020F0502020204030204" pitchFamily="34" charset="0"/>
              <a:ea typeface="Times New Roman" panose="02020603050405020304" pitchFamily="18" charset="0"/>
            </a:endParaRPr>
          </a:p>
          <a:p>
            <a:pPr marL="0" indent="0" algn="just">
              <a:buNone/>
            </a:pPr>
            <a:r>
              <a:rPr lang="mk-MK" sz="2000" kern="0" dirty="0">
                <a:effectLst/>
                <a:latin typeface="Calibri" panose="020F0502020204030204" pitchFamily="34" charset="0"/>
                <a:ea typeface="Times New Roman" panose="02020603050405020304" pitchFamily="18" charset="0"/>
              </a:rPr>
              <a:t>Во Централен регистар главната дејност се одредува врз основа на најголемото учество во вкупниот приход, што може да доведе на пример еден производен субјект да биде класифициран во финансиски сектор доколку во одредена година има најголеми приходи од издавање на недвижен имот.</a:t>
            </a:r>
          </a:p>
        </p:txBody>
      </p:sp>
      <p:sp>
        <p:nvSpPr>
          <p:cNvPr id="7" name="Title 1">
            <a:extLst>
              <a:ext uri="{FF2B5EF4-FFF2-40B4-BE49-F238E27FC236}">
                <a16:creationId xmlns:a16="http://schemas.microsoft.com/office/drawing/2014/main" id="{5AAC51DF-96A4-AD6E-6050-231304A972E3}"/>
              </a:ext>
            </a:extLst>
          </p:cNvPr>
          <p:cNvSpPr>
            <a:spLocks noGrp="1"/>
          </p:cNvSpPr>
          <p:nvPr>
            <p:ph type="title"/>
          </p:nvPr>
        </p:nvSpPr>
        <p:spPr>
          <a:xfrm>
            <a:off x="685800" y="990600"/>
            <a:ext cx="7772400" cy="1143000"/>
          </a:xfrm>
        </p:spPr>
        <p:txBody>
          <a:bodyPr/>
          <a:lstStyle/>
          <a:p>
            <a:r>
              <a:rPr lang="mk-MK" sz="3200" dirty="0" err="1"/>
              <a:t>Top-down</a:t>
            </a:r>
            <a:r>
              <a:rPr lang="mk-MK" sz="3200" dirty="0"/>
              <a:t> метод </a:t>
            </a:r>
            <a:endParaRPr lang="en-US" sz="3200" dirty="0"/>
          </a:p>
        </p:txBody>
      </p:sp>
    </p:spTree>
    <p:extLst>
      <p:ext uri="{BB962C8B-B14F-4D97-AF65-F5344CB8AC3E}">
        <p14:creationId xmlns:p14="http://schemas.microsoft.com/office/powerpoint/2010/main" val="238806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AF82-F84D-84AE-FD7C-375B955E9721}"/>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FBC65F58-8BE0-271C-DFAB-735036C344D8}"/>
              </a:ext>
            </a:extLst>
          </p:cNvPr>
          <p:cNvSpPr>
            <a:spLocks noGrp="1"/>
          </p:cNvSpPr>
          <p:nvPr>
            <p:ph type="chart" idx="1"/>
          </p:nvPr>
        </p:nvSpPr>
        <p:spPr>
          <a:xfrm>
            <a:off x="685800" y="2362200"/>
            <a:ext cx="7432705" cy="3004559"/>
          </a:xfrm>
        </p:spPr>
        <p:txBody>
          <a:bodyPr/>
          <a:lstStyle/>
          <a:p>
            <a:pPr marL="0" indent="0" algn="just">
              <a:buNone/>
            </a:pPr>
            <a:r>
              <a:rPr lang="mk-MK" sz="2400" kern="0" dirty="0">
                <a:effectLst/>
                <a:latin typeface="Calibri" panose="020F0502020204030204" pitchFamily="34" charset="0"/>
                <a:ea typeface="Times New Roman" panose="02020603050405020304" pitchFamily="18" charset="0"/>
              </a:rPr>
              <a:t>Од овие причини во Статистичкиот деловен регистар се користи </a:t>
            </a:r>
            <a:r>
              <a:rPr lang="mk-MK" sz="2400" kern="0" dirty="0" err="1">
                <a:effectLst/>
                <a:latin typeface="Calibri" panose="020F0502020204030204" pitchFamily="34" charset="0"/>
                <a:ea typeface="Times New Roman" panose="02020603050405020304" pitchFamily="18" charset="0"/>
              </a:rPr>
              <a:t>Top-down</a:t>
            </a:r>
            <a:r>
              <a:rPr lang="mk-MK" sz="2400" kern="0" dirty="0">
                <a:effectLst/>
                <a:latin typeface="Calibri" panose="020F0502020204030204" pitchFamily="34" charset="0"/>
                <a:ea typeface="Times New Roman" panose="02020603050405020304" pitchFamily="18" charset="0"/>
              </a:rPr>
              <a:t> методот кој го следи хи</a:t>
            </a:r>
            <a:r>
              <a:rPr lang="en-US" sz="2400" kern="0" dirty="0">
                <a:effectLst/>
                <a:latin typeface="Calibri" panose="020F0502020204030204" pitchFamily="34" charset="0"/>
                <a:ea typeface="Times New Roman" panose="02020603050405020304" pitchFamily="18" charset="0"/>
              </a:rPr>
              <a:t>e</a:t>
            </a:r>
            <a:r>
              <a:rPr lang="mk-MK" sz="2400" kern="0" dirty="0">
                <a:effectLst/>
                <a:latin typeface="Calibri" panose="020F0502020204030204" pitchFamily="34" charset="0"/>
                <a:ea typeface="Times New Roman" panose="02020603050405020304" pitchFamily="18" charset="0"/>
              </a:rPr>
              <a:t>рархискиот принцип: класификацијата на главната дејност на една единица на најниско ниво од класификацијата (во НКД рев. 2.1 тоа е поткласа) мора да биде доследна со класификацијата на единицата на повисоките нивоа од структурата (класа, група, оддел и сектор). </a:t>
            </a:r>
            <a:endParaRPr lang="en-US" sz="2400" kern="0" dirty="0">
              <a:latin typeface="Calibri" panose="020F0502020204030204" pitchFamily="34" charset="0"/>
              <a:ea typeface="Times New Roman" panose="02020603050405020304" pitchFamily="18" charset="0"/>
            </a:endParaRPr>
          </a:p>
          <a:p>
            <a:pPr algn="just"/>
            <a:endParaRPr lang="en-US" sz="2400" dirty="0"/>
          </a:p>
        </p:txBody>
      </p:sp>
      <p:sp>
        <p:nvSpPr>
          <p:cNvPr id="7" name="Title 1">
            <a:extLst>
              <a:ext uri="{FF2B5EF4-FFF2-40B4-BE49-F238E27FC236}">
                <a16:creationId xmlns:a16="http://schemas.microsoft.com/office/drawing/2014/main" id="{BE0312FC-F88D-4CD1-837C-A0EEBD1D18F5}"/>
              </a:ext>
            </a:extLst>
          </p:cNvPr>
          <p:cNvSpPr>
            <a:spLocks noGrp="1"/>
          </p:cNvSpPr>
          <p:nvPr>
            <p:ph type="title"/>
          </p:nvPr>
        </p:nvSpPr>
        <p:spPr>
          <a:xfrm>
            <a:off x="685800" y="990600"/>
            <a:ext cx="7772400" cy="1143000"/>
          </a:xfrm>
        </p:spPr>
        <p:txBody>
          <a:bodyPr/>
          <a:lstStyle/>
          <a:p>
            <a:r>
              <a:rPr lang="mk-MK" sz="3200" dirty="0" err="1"/>
              <a:t>Top-down</a:t>
            </a:r>
            <a:r>
              <a:rPr lang="mk-MK" sz="3200" dirty="0"/>
              <a:t> метод </a:t>
            </a:r>
            <a:endParaRPr lang="en-US" sz="3200" dirty="0"/>
          </a:p>
        </p:txBody>
      </p:sp>
    </p:spTree>
    <p:extLst>
      <p:ext uri="{BB962C8B-B14F-4D97-AF65-F5344CB8AC3E}">
        <p14:creationId xmlns:p14="http://schemas.microsoft.com/office/powerpoint/2010/main" val="310279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3654-D30E-A12C-379B-97415A165215}"/>
            </a:ext>
          </a:extLst>
        </p:cNvPr>
        <p:cNvGrpSpPr/>
        <p:nvPr/>
      </p:nvGrpSpPr>
      <p:grpSpPr>
        <a:xfrm>
          <a:off x="0" y="0"/>
          <a:ext cx="0" cy="0"/>
          <a:chOff x="0" y="0"/>
          <a:chExt cx="0" cy="0"/>
        </a:xfrm>
      </p:grpSpPr>
      <p:sp>
        <p:nvSpPr>
          <p:cNvPr id="5" name="Chart Placeholder 4">
            <a:extLst>
              <a:ext uri="{FF2B5EF4-FFF2-40B4-BE49-F238E27FC236}">
                <a16:creationId xmlns:a16="http://schemas.microsoft.com/office/drawing/2014/main" id="{7CBC7433-7EAB-4A14-32DB-E624FD1B485E}"/>
              </a:ext>
            </a:extLst>
          </p:cNvPr>
          <p:cNvSpPr>
            <a:spLocks noGrp="1"/>
          </p:cNvSpPr>
          <p:nvPr>
            <p:ph type="chart" idx="1"/>
          </p:nvPr>
        </p:nvSpPr>
        <p:spPr>
          <a:xfrm>
            <a:off x="685800" y="1917817"/>
            <a:ext cx="7772400" cy="4594077"/>
          </a:xfrm>
        </p:spPr>
        <p:txBody>
          <a:bodyPr/>
          <a:lstStyle/>
          <a:p>
            <a:pPr marL="0" indent="0">
              <a:buNone/>
            </a:pPr>
            <a:r>
              <a:rPr lang="mk-MK" sz="2000" dirty="0">
                <a:effectLst/>
                <a:latin typeface="Calibri" panose="020F0502020204030204" pitchFamily="34" charset="0"/>
                <a:ea typeface="Times New Roman" panose="02020603050405020304" pitchFamily="18" charset="0"/>
              </a:rPr>
              <a:t>За да се задоволи овој услов, процесот започнува со идентификација на највисокото релевантно ниво (сектор) и се спроведува надолу низ нивоата на класификацијата на следниов начин:</a:t>
            </a:r>
            <a:endParaRPr lang="en-US" sz="2000" dirty="0">
              <a:effectLst/>
              <a:latin typeface="Calibri" panose="020F0502020204030204" pitchFamily="34" charset="0"/>
              <a:ea typeface="Times New Roman" panose="02020603050405020304" pitchFamily="18" charset="0"/>
            </a:endParaRPr>
          </a:p>
          <a:p>
            <a:pPr marL="0" indent="0">
              <a:buNone/>
            </a:pPr>
            <a:endParaRPr lang="en-US" sz="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mk-MK" sz="2000" dirty="0">
                <a:effectLst/>
                <a:latin typeface="Calibri" panose="020F0502020204030204" pitchFamily="34" charset="0"/>
                <a:ea typeface="Times New Roman" panose="02020603050405020304" pitchFamily="18" charset="0"/>
              </a:rPr>
              <a:t>Идентификација на секторот која има најголем удел во додадената вредност.</a:t>
            </a:r>
            <a:endParaRPr lang="en-US" sz="20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mk-MK" sz="2000" dirty="0">
                <a:effectLst/>
                <a:latin typeface="Calibri" panose="020F0502020204030204" pitchFamily="34" charset="0"/>
                <a:ea typeface="Times New Roman" panose="02020603050405020304" pitchFamily="18" charset="0"/>
              </a:rPr>
              <a:t>Во рамките на овој сектор, идентификација на одделот кој има најголем удел во додадената вредност.</a:t>
            </a:r>
            <a:endParaRPr lang="en-US" sz="20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mk-MK" sz="2000" dirty="0">
                <a:effectLst/>
                <a:latin typeface="Calibri" panose="020F0502020204030204" pitchFamily="34" charset="0"/>
                <a:ea typeface="Times New Roman" panose="02020603050405020304" pitchFamily="18" charset="0"/>
              </a:rPr>
              <a:t>Во рамките на овој оддел, идентификација на  групата кој има најголем удел во додадената вредност.</a:t>
            </a:r>
            <a:endParaRPr lang="en-US" sz="20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mk-MK" sz="2000" dirty="0">
                <a:effectLst/>
                <a:latin typeface="Calibri" panose="020F0502020204030204" pitchFamily="34" charset="0"/>
                <a:ea typeface="Times New Roman" panose="02020603050405020304" pitchFamily="18" charset="0"/>
              </a:rPr>
              <a:t>Во рамките на оваа група, идентификација на класата која има најголем удел во додадената вредност.</a:t>
            </a:r>
            <a:endParaRPr lang="en-US" sz="20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mk-MK" sz="2000" dirty="0">
                <a:effectLst/>
                <a:latin typeface="Calibri" panose="020F0502020204030204" pitchFamily="34" charset="0"/>
                <a:ea typeface="Times New Roman" panose="02020603050405020304" pitchFamily="18" charset="0"/>
              </a:rPr>
              <a:t>Во рамките на оваа класа, идентификација на поткласата која има најголем удел во додадената вредност.</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
        <p:nvSpPr>
          <p:cNvPr id="7" name="Title 1">
            <a:extLst>
              <a:ext uri="{FF2B5EF4-FFF2-40B4-BE49-F238E27FC236}">
                <a16:creationId xmlns:a16="http://schemas.microsoft.com/office/drawing/2014/main" id="{597C2F6E-DA50-D5AC-BABD-27DE684CEF1C}"/>
              </a:ext>
            </a:extLst>
          </p:cNvPr>
          <p:cNvSpPr>
            <a:spLocks noGrp="1"/>
          </p:cNvSpPr>
          <p:nvPr>
            <p:ph type="title"/>
          </p:nvPr>
        </p:nvSpPr>
        <p:spPr>
          <a:xfrm>
            <a:off x="685800" y="990600"/>
            <a:ext cx="7772400" cy="1143000"/>
          </a:xfrm>
        </p:spPr>
        <p:txBody>
          <a:bodyPr/>
          <a:lstStyle/>
          <a:p>
            <a:r>
              <a:rPr lang="mk-MK" sz="3200" dirty="0" err="1"/>
              <a:t>Top-down</a:t>
            </a:r>
            <a:r>
              <a:rPr lang="mk-MK" sz="3200" dirty="0"/>
              <a:t> метод </a:t>
            </a:r>
            <a:endParaRPr lang="en-US" sz="3200" dirty="0"/>
          </a:p>
        </p:txBody>
      </p:sp>
    </p:spTree>
    <p:extLst>
      <p:ext uri="{BB962C8B-B14F-4D97-AF65-F5344CB8AC3E}">
        <p14:creationId xmlns:p14="http://schemas.microsoft.com/office/powerpoint/2010/main" val="346714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A714D-A0F8-5E4C-C0A2-81A26DAC184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7E2DD5C-ECF7-DA17-59B7-A7D1B18C6F8F}"/>
              </a:ext>
            </a:extLst>
          </p:cNvPr>
          <p:cNvSpPr>
            <a:spLocks noGrp="1"/>
          </p:cNvSpPr>
          <p:nvPr>
            <p:ph type="title"/>
          </p:nvPr>
        </p:nvSpPr>
        <p:spPr>
          <a:xfrm>
            <a:off x="206037" y="1005157"/>
            <a:ext cx="8630315" cy="909101"/>
          </a:xfrm>
        </p:spPr>
        <p:txBody>
          <a:bodyPr/>
          <a:lstStyle/>
          <a:p>
            <a:r>
              <a:rPr lang="mk-MK" sz="3200" dirty="0" err="1"/>
              <a:t>Top-down</a:t>
            </a:r>
            <a:r>
              <a:rPr lang="mk-MK" sz="3200" dirty="0"/>
              <a:t> метод – пример</a:t>
            </a:r>
            <a:endParaRPr lang="en-US" sz="3200" dirty="0"/>
          </a:p>
        </p:txBody>
      </p:sp>
      <p:sp>
        <p:nvSpPr>
          <p:cNvPr id="6" name="TextBox 5">
            <a:extLst>
              <a:ext uri="{FF2B5EF4-FFF2-40B4-BE49-F238E27FC236}">
                <a16:creationId xmlns:a16="http://schemas.microsoft.com/office/drawing/2014/main" id="{B328E66F-E094-45C2-8169-7FE071A1CD81}"/>
              </a:ext>
            </a:extLst>
          </p:cNvPr>
          <p:cNvSpPr txBox="1"/>
          <p:nvPr/>
        </p:nvSpPr>
        <p:spPr>
          <a:xfrm>
            <a:off x="1579880" y="1880074"/>
            <a:ext cx="6062929" cy="400110"/>
          </a:xfrm>
          <a:prstGeom prst="rect">
            <a:avLst/>
          </a:prstGeom>
          <a:noFill/>
        </p:spPr>
        <p:txBody>
          <a:bodyPr wrap="square">
            <a:spAutoFit/>
          </a:bodyPr>
          <a:lstStyle/>
          <a:p>
            <a:r>
              <a:rPr lang="mk-MK" sz="2000" dirty="0">
                <a:solidFill>
                  <a:srgbClr val="0A0064"/>
                </a:solidFill>
                <a:latin typeface="Calibri" panose="020F0502020204030204" pitchFamily="34" charset="0"/>
              </a:rPr>
              <a:t>Една правна единица ги извршува следниве дејности:</a:t>
            </a:r>
            <a:endParaRPr lang="en-US" sz="2000" dirty="0">
              <a:solidFill>
                <a:srgbClr val="0A0064"/>
              </a:solidFill>
              <a:latin typeface="Calibri" panose="020F0502020204030204" pitchFamily="34" charset="0"/>
            </a:endParaRPr>
          </a:p>
        </p:txBody>
      </p:sp>
      <p:graphicFrame>
        <p:nvGraphicFramePr>
          <p:cNvPr id="2" name="Table 1">
            <a:extLst>
              <a:ext uri="{FF2B5EF4-FFF2-40B4-BE49-F238E27FC236}">
                <a16:creationId xmlns:a16="http://schemas.microsoft.com/office/drawing/2014/main" id="{EBD45360-979B-7CA1-2F8D-BB01A6EDB581}"/>
              </a:ext>
            </a:extLst>
          </p:cNvPr>
          <p:cNvGraphicFramePr>
            <a:graphicFrameLocks noGrp="1"/>
          </p:cNvGraphicFramePr>
          <p:nvPr>
            <p:extLst>
              <p:ext uri="{D42A27DB-BD31-4B8C-83A1-F6EECF244321}">
                <p14:modId xmlns:p14="http://schemas.microsoft.com/office/powerpoint/2010/main" val="2013969793"/>
              </p:ext>
            </p:extLst>
          </p:nvPr>
        </p:nvGraphicFramePr>
        <p:xfrm>
          <a:off x="1501191" y="2314368"/>
          <a:ext cx="6370583" cy="4256327"/>
        </p:xfrm>
        <a:graphic>
          <a:graphicData uri="http://schemas.openxmlformats.org/drawingml/2006/table">
            <a:tbl>
              <a:tblPr>
                <a:effectLst>
                  <a:outerShdw blurRad="76200" dir="13500000" sy="23000" kx="1200000" algn="br" rotWithShape="0">
                    <a:prstClr val="black">
                      <a:alpha val="20000"/>
                    </a:prstClr>
                  </a:outerShdw>
                </a:effectLst>
                <a:tableStyleId>{D7AC3CCA-C797-4891-BE02-D94E43425B78}</a:tableStyleId>
              </a:tblPr>
              <a:tblGrid>
                <a:gridCol w="443171">
                  <a:extLst>
                    <a:ext uri="{9D8B030D-6E8A-4147-A177-3AD203B41FA5}">
                      <a16:colId xmlns:a16="http://schemas.microsoft.com/office/drawing/2014/main" val="2054301754"/>
                    </a:ext>
                  </a:extLst>
                </a:gridCol>
                <a:gridCol w="443171">
                  <a:extLst>
                    <a:ext uri="{9D8B030D-6E8A-4147-A177-3AD203B41FA5}">
                      <a16:colId xmlns:a16="http://schemas.microsoft.com/office/drawing/2014/main" val="1437984546"/>
                    </a:ext>
                  </a:extLst>
                </a:gridCol>
                <a:gridCol w="443171">
                  <a:extLst>
                    <a:ext uri="{9D8B030D-6E8A-4147-A177-3AD203B41FA5}">
                      <a16:colId xmlns:a16="http://schemas.microsoft.com/office/drawing/2014/main" val="1297178986"/>
                    </a:ext>
                  </a:extLst>
                </a:gridCol>
                <a:gridCol w="443171">
                  <a:extLst>
                    <a:ext uri="{9D8B030D-6E8A-4147-A177-3AD203B41FA5}">
                      <a16:colId xmlns:a16="http://schemas.microsoft.com/office/drawing/2014/main" val="230650113"/>
                    </a:ext>
                  </a:extLst>
                </a:gridCol>
                <a:gridCol w="2077364">
                  <a:extLst>
                    <a:ext uri="{9D8B030D-6E8A-4147-A177-3AD203B41FA5}">
                      <a16:colId xmlns:a16="http://schemas.microsoft.com/office/drawing/2014/main" val="1821208085"/>
                    </a:ext>
                  </a:extLst>
                </a:gridCol>
                <a:gridCol w="2077364">
                  <a:extLst>
                    <a:ext uri="{9D8B030D-6E8A-4147-A177-3AD203B41FA5}">
                      <a16:colId xmlns:a16="http://schemas.microsoft.com/office/drawing/2014/main" val="3186515069"/>
                    </a:ext>
                  </a:extLst>
                </a:gridCol>
                <a:gridCol w="443171">
                  <a:extLst>
                    <a:ext uri="{9D8B030D-6E8A-4147-A177-3AD203B41FA5}">
                      <a16:colId xmlns:a16="http://schemas.microsoft.com/office/drawing/2014/main" val="2589159742"/>
                    </a:ext>
                  </a:extLst>
                </a:gridCol>
              </a:tblGrid>
              <a:tr h="381862">
                <a:tc>
                  <a:txBody>
                    <a:bodyPr/>
                    <a:lstStyle/>
                    <a:p>
                      <a:pPr algn="ctr" fontAlgn="ctr"/>
                      <a:r>
                        <a:rPr lang="mk-MK" sz="1100" u="none" strike="noStrike" dirty="0">
                          <a:ln>
                            <a:solidFill>
                              <a:srgbClr val="002060"/>
                            </a:solidFill>
                          </a:ln>
                          <a:effectLst/>
                        </a:rPr>
                        <a:t>Сектор</a:t>
                      </a:r>
                      <a:endParaRPr lang="mk-MK"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dirty="0">
                          <a:ln>
                            <a:solidFill>
                              <a:srgbClr val="002060"/>
                            </a:solidFill>
                          </a:ln>
                          <a:effectLst/>
                        </a:rPr>
                        <a:t>Оддел</a:t>
                      </a:r>
                      <a:endParaRPr lang="mk-MK"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a:ln>
                            <a:solidFill>
                              <a:srgbClr val="002060"/>
                            </a:solidFill>
                          </a:ln>
                          <a:effectLst/>
                        </a:rPr>
                        <a:t>Група</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dirty="0">
                          <a:ln>
                            <a:solidFill>
                              <a:srgbClr val="002060"/>
                            </a:solidFill>
                          </a:ln>
                          <a:effectLst/>
                        </a:rPr>
                        <a:t>Класа</a:t>
                      </a:r>
                      <a:endParaRPr lang="mk-MK"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dirty="0">
                          <a:ln>
                            <a:solidFill>
                              <a:srgbClr val="002060"/>
                            </a:solidFill>
                          </a:ln>
                          <a:effectLst/>
                        </a:rPr>
                        <a:t>Поткласа</a:t>
                      </a:r>
                      <a:endParaRPr lang="mk-MK"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a:ln>
                            <a:solidFill>
                              <a:srgbClr val="002060"/>
                            </a:solidFill>
                          </a:ln>
                          <a:effectLst/>
                        </a:rPr>
                        <a:t>Опис на поткласа</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mk-MK" sz="1100" u="none" strike="noStrike">
                          <a:ln>
                            <a:solidFill>
                              <a:srgbClr val="002060"/>
                            </a:solidFill>
                          </a:ln>
                          <a:effectLst/>
                        </a:rPr>
                        <a:t>Удел</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913180"/>
                  </a:ext>
                </a:extLst>
              </a:tr>
              <a:tr h="381862">
                <a:tc rowSpan="5">
                  <a:txBody>
                    <a:bodyPr/>
                    <a:lstStyle/>
                    <a:p>
                      <a:pPr algn="ctr" fontAlgn="ctr"/>
                      <a:r>
                        <a:rPr lang="en-US" sz="1100" u="none" strike="noStrike">
                          <a:ln>
                            <a:solidFill>
                              <a:srgbClr val="002060"/>
                            </a:solidFill>
                          </a:ln>
                          <a:effectLst/>
                        </a:rPr>
                        <a:t>C/</a:t>
                      </a:r>
                      <a:r>
                        <a:rPr lang="mk-MK" sz="1100" u="none" strike="noStrike">
                          <a:ln>
                            <a:solidFill>
                              <a:srgbClr val="002060"/>
                            </a:solidFill>
                          </a:ln>
                          <a:effectLst/>
                        </a:rPr>
                        <a:t>В</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dirty="0">
                          <a:ln>
                            <a:solidFill>
                              <a:srgbClr val="002060"/>
                            </a:solidFill>
                          </a:ln>
                          <a:effectLst/>
                        </a:rPr>
                        <a:t>25</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25.9</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25.91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25.910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a:ln>
                            <a:solidFill>
                              <a:srgbClr val="002060"/>
                            </a:solidFill>
                          </a:ln>
                          <a:effectLst/>
                        </a:rPr>
                        <a:t>Производство на челични буриња и слични садови</a:t>
                      </a:r>
                      <a:endParaRPr lang="ru-RU"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10%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3354436"/>
                  </a:ext>
                </a:extLst>
              </a:tr>
              <a:tr h="568137">
                <a:tc vMerge="1">
                  <a:txBody>
                    <a:bodyPr/>
                    <a:lstStyle/>
                    <a:p>
                      <a:endParaRPr lang="en-US"/>
                    </a:p>
                  </a:txBody>
                  <a:tcPr/>
                </a:tc>
                <a:tc rowSpan="4">
                  <a:txBody>
                    <a:bodyPr/>
                    <a:lstStyle/>
                    <a:p>
                      <a:pPr algn="ctr" fontAlgn="ctr"/>
                      <a:r>
                        <a:rPr lang="en-US" sz="1100" u="none" strike="noStrike">
                          <a:ln>
                            <a:solidFill>
                              <a:srgbClr val="002060"/>
                            </a:solidFill>
                          </a:ln>
                          <a:effectLst/>
                        </a:rPr>
                        <a:t>28</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28.1</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28.11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28.110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a:ln>
                            <a:solidFill>
                              <a:srgbClr val="002060"/>
                            </a:solidFill>
                          </a:ln>
                          <a:effectLst/>
                        </a:rPr>
                        <a:t>Производство на мотори и турбини, освен мотори за авиони и моторни возила</a:t>
                      </a:r>
                      <a:endParaRPr lang="ru-RU"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6%</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2315192"/>
                  </a:ext>
                </a:extLst>
              </a:tr>
              <a:tr h="381862">
                <a:tc vMerge="1">
                  <a:txBody>
                    <a:bodyPr/>
                    <a:lstStyle/>
                    <a:p>
                      <a:endParaRPr lang="en-US"/>
                    </a:p>
                  </a:txBody>
                  <a:tcPr/>
                </a:tc>
                <a:tc vMerge="1">
                  <a:txBody>
                    <a:bodyPr/>
                    <a:lstStyle/>
                    <a:p>
                      <a:endParaRPr lang="en-US"/>
                    </a:p>
                  </a:txBody>
                  <a:tcPr/>
                </a:tc>
                <a:tc>
                  <a:txBody>
                    <a:bodyPr/>
                    <a:lstStyle/>
                    <a:p>
                      <a:pPr algn="r" fontAlgn="ctr"/>
                      <a:r>
                        <a:rPr lang="en-US" sz="1100" u="none" strike="noStrike">
                          <a:ln>
                            <a:solidFill>
                              <a:srgbClr val="002060"/>
                            </a:solidFill>
                          </a:ln>
                          <a:effectLst/>
                        </a:rPr>
                        <a:t>28.2</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28.24</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28.240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a:ln>
                            <a:solidFill>
                              <a:srgbClr val="002060"/>
                            </a:solidFill>
                          </a:ln>
                          <a:effectLst/>
                        </a:rPr>
                        <a:t>Производство на меxанизирани рачни алати </a:t>
                      </a:r>
                      <a:endParaRPr lang="ru-RU"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5%</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21747"/>
                  </a:ext>
                </a:extLst>
              </a:tr>
              <a:tr h="501078">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ln>
                            <a:solidFill>
                              <a:srgbClr val="002060"/>
                            </a:solidFill>
                          </a:ln>
                          <a:effectLst/>
                        </a:rPr>
                        <a:t>28.9</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28.93</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28.930</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a:ln>
                            <a:solidFill>
                              <a:srgbClr val="002060"/>
                            </a:solidFill>
                          </a:ln>
                          <a:effectLst/>
                        </a:rPr>
                        <a:t>Производство на машини за индустријата за xрана, пијалаци и тутун </a:t>
                      </a:r>
                      <a:endParaRPr lang="ru-RU"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23%</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2189456"/>
                  </a:ext>
                </a:extLst>
              </a:tr>
              <a:tr h="568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ctr"/>
                      <a:r>
                        <a:rPr lang="en-US" sz="1100" u="none" strike="noStrike">
                          <a:ln>
                            <a:solidFill>
                              <a:srgbClr val="002060"/>
                            </a:solidFill>
                          </a:ln>
                          <a:effectLst/>
                        </a:rPr>
                        <a:t>28.95</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28.950</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a:ln>
                            <a:solidFill>
                              <a:srgbClr val="002060"/>
                            </a:solidFill>
                          </a:ln>
                          <a:effectLst/>
                        </a:rPr>
                        <a:t>Производство на машини за индустријата за xартија и картон</a:t>
                      </a:r>
                      <a:endParaRPr lang="ru-RU"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8%</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941050"/>
                  </a:ext>
                </a:extLst>
              </a:tr>
              <a:tr h="568137">
                <a:tc rowSpan="2">
                  <a:txBody>
                    <a:bodyPr/>
                    <a:lstStyle/>
                    <a:p>
                      <a:pPr algn="ctr" fontAlgn="ctr"/>
                      <a:r>
                        <a:rPr lang="en-US" sz="1100" u="none" strike="noStrike">
                          <a:ln>
                            <a:solidFill>
                              <a:srgbClr val="002060"/>
                            </a:solidFill>
                          </a:ln>
                          <a:effectLst/>
                        </a:rPr>
                        <a:t>G/</a:t>
                      </a:r>
                      <a:r>
                        <a:rPr lang="mk-MK" sz="1100" u="none" strike="noStrike">
                          <a:ln>
                            <a:solidFill>
                              <a:srgbClr val="002060"/>
                            </a:solidFill>
                          </a:ln>
                          <a:effectLst/>
                        </a:rPr>
                        <a:t>Е</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100" u="none" strike="noStrike">
                          <a:ln>
                            <a:solidFill>
                              <a:srgbClr val="002060"/>
                            </a:solidFill>
                          </a:ln>
                          <a:effectLst/>
                        </a:rPr>
                        <a:t>46</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46.1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46.14</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46.140</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dirty="0">
                          <a:ln>
                            <a:solidFill>
                              <a:srgbClr val="002060"/>
                            </a:solidFill>
                          </a:ln>
                          <a:effectLst/>
                        </a:rPr>
                        <a:t>Посредување во трговијата на големо со машини, индустриска опрема, бродови и авиони</a:t>
                      </a:r>
                      <a:endParaRPr lang="ru-RU"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7%</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792017"/>
                  </a:ext>
                </a:extLst>
              </a:tr>
              <a:tr h="381862">
                <a:tc vMerge="1">
                  <a:txBody>
                    <a:bodyPr/>
                    <a:lstStyle/>
                    <a:p>
                      <a:endParaRPr lang="en-US"/>
                    </a:p>
                  </a:txBody>
                  <a:tcPr/>
                </a:tc>
                <a:tc vMerge="1">
                  <a:txBody>
                    <a:bodyPr/>
                    <a:lstStyle/>
                    <a:p>
                      <a:endParaRPr lang="en-US"/>
                    </a:p>
                  </a:txBody>
                  <a:tcPr/>
                </a:tc>
                <a:tc>
                  <a:txBody>
                    <a:bodyPr/>
                    <a:lstStyle/>
                    <a:p>
                      <a:pPr algn="r" fontAlgn="ctr"/>
                      <a:r>
                        <a:rPr lang="en-US" sz="1100" u="none" strike="noStrike">
                          <a:ln>
                            <a:solidFill>
                              <a:srgbClr val="002060"/>
                            </a:solidFill>
                          </a:ln>
                          <a:effectLst/>
                        </a:rPr>
                        <a:t>46.6</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46.61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46.610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dirty="0">
                          <a:ln>
                            <a:solidFill>
                              <a:srgbClr val="002060"/>
                            </a:solidFill>
                          </a:ln>
                          <a:effectLst/>
                        </a:rPr>
                        <a:t>Трговија на големо со земјоделски машини, опрема и прибор</a:t>
                      </a:r>
                      <a:endParaRPr lang="ru-RU"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28%</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3890763"/>
                  </a:ext>
                </a:extLst>
              </a:tr>
              <a:tr h="381862">
                <a:tc>
                  <a:txBody>
                    <a:bodyPr/>
                    <a:lstStyle/>
                    <a:p>
                      <a:pPr algn="ctr" fontAlgn="ctr"/>
                      <a:r>
                        <a:rPr lang="en-US" sz="1100" u="none" strike="noStrike">
                          <a:ln>
                            <a:solidFill>
                              <a:srgbClr val="002060"/>
                            </a:solidFill>
                          </a:ln>
                          <a:effectLst/>
                        </a:rPr>
                        <a:t>N/</a:t>
                      </a:r>
                      <a:r>
                        <a:rPr lang="mk-MK" sz="1100" u="none" strike="noStrike">
                          <a:ln>
                            <a:solidFill>
                              <a:srgbClr val="002060"/>
                            </a:solidFill>
                          </a:ln>
                          <a:effectLst/>
                        </a:rPr>
                        <a:t>Л</a:t>
                      </a:r>
                      <a:endParaRPr lang="mk-MK"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u="none" strike="noStrike">
                          <a:ln>
                            <a:solidFill>
                              <a:srgbClr val="002060"/>
                            </a:solidFill>
                          </a:ln>
                          <a:effectLst/>
                        </a:rPr>
                        <a:t>71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71.1</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71.12</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a:ln>
                            <a:solidFill>
                              <a:srgbClr val="002060"/>
                            </a:solidFill>
                          </a:ln>
                          <a:effectLst/>
                        </a:rPr>
                        <a:t>71.120</a:t>
                      </a:r>
                      <a:endParaRPr lang="en-US" sz="1100" b="0" i="0" u="none" strike="noStrike">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100" u="none" strike="noStrike" dirty="0">
                          <a:ln>
                            <a:solidFill>
                              <a:srgbClr val="002060"/>
                            </a:solidFill>
                          </a:ln>
                          <a:effectLst/>
                        </a:rPr>
                        <a:t>Инженерски дејности и поврзано теxничко советување</a:t>
                      </a:r>
                      <a:endParaRPr lang="ru-RU"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100" u="none" strike="noStrike" dirty="0">
                          <a:ln>
                            <a:solidFill>
                              <a:srgbClr val="002060"/>
                            </a:solidFill>
                          </a:ln>
                          <a:effectLst/>
                        </a:rPr>
                        <a:t>13%</a:t>
                      </a:r>
                      <a:endParaRPr lang="en-US" sz="1100" b="0" i="0" u="none" strike="noStrike" dirty="0">
                        <a:ln>
                          <a:solidFill>
                            <a:srgbClr val="002060"/>
                          </a:solidFill>
                        </a:ln>
                        <a:solidFill>
                          <a:srgbClr val="000000"/>
                        </a:solidFill>
                        <a:effectLst/>
                        <a:latin typeface="Calibri" panose="020F0502020204030204" pitchFamily="34" charset="0"/>
                      </a:endParaRPr>
                    </a:p>
                  </a:txBody>
                  <a:tcPr marL="9314" marR="9314" marT="93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423069"/>
                  </a:ext>
                </a:extLst>
              </a:tr>
            </a:tbl>
          </a:graphicData>
        </a:graphic>
      </p:graphicFrame>
    </p:spTree>
    <p:extLst>
      <p:ext uri="{BB962C8B-B14F-4D97-AF65-F5344CB8AC3E}">
        <p14:creationId xmlns:p14="http://schemas.microsoft.com/office/powerpoint/2010/main" val="2054032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5F3E9-B5DE-7062-79FA-D10F6E0C8DA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C30EF7F-3B7F-0CC6-7E57-1D7F6A8583B6}"/>
              </a:ext>
            </a:extLst>
          </p:cNvPr>
          <p:cNvSpPr>
            <a:spLocks noGrp="1"/>
          </p:cNvSpPr>
          <p:nvPr>
            <p:ph type="title"/>
          </p:nvPr>
        </p:nvSpPr>
        <p:spPr>
          <a:xfrm>
            <a:off x="496593" y="1005157"/>
            <a:ext cx="8271391" cy="1139837"/>
          </a:xfrm>
        </p:spPr>
        <p:txBody>
          <a:bodyPr/>
          <a:lstStyle/>
          <a:p>
            <a:r>
              <a:rPr lang="mk-MK" sz="3200" dirty="0" err="1"/>
              <a:t>Top-down</a:t>
            </a:r>
            <a:r>
              <a:rPr lang="mk-MK" sz="3200" dirty="0"/>
              <a:t> метод – пример</a:t>
            </a:r>
            <a:endParaRPr lang="en-US" sz="3200" dirty="0"/>
          </a:p>
        </p:txBody>
      </p:sp>
      <p:sp>
        <p:nvSpPr>
          <p:cNvPr id="4" name="TextBox 3">
            <a:extLst>
              <a:ext uri="{FF2B5EF4-FFF2-40B4-BE49-F238E27FC236}">
                <a16:creationId xmlns:a16="http://schemas.microsoft.com/office/drawing/2014/main" id="{D9B9ED6E-555A-2EC2-30E1-587C0BDC3747}"/>
              </a:ext>
            </a:extLst>
          </p:cNvPr>
          <p:cNvSpPr txBox="1"/>
          <p:nvPr/>
        </p:nvSpPr>
        <p:spPr>
          <a:xfrm>
            <a:off x="727330" y="2223836"/>
            <a:ext cx="8271391" cy="4524315"/>
          </a:xfrm>
          <a:prstGeom prst="rect">
            <a:avLst/>
          </a:prstGeom>
          <a:noFill/>
        </p:spPr>
        <p:txBody>
          <a:bodyPr wrap="square">
            <a:spAutoFit/>
          </a:bodyPr>
          <a:lstStyle/>
          <a:p>
            <a:pPr lvl="0"/>
            <a:r>
              <a:rPr lang="mk-MK" dirty="0">
                <a:solidFill>
                  <a:srgbClr val="0A0064"/>
                </a:solidFill>
                <a:latin typeface="Calibri" panose="020F0502020204030204" pitchFamily="34" charset="0"/>
              </a:rPr>
              <a:t>1. Идентификувај го главниот сектор меѓу:</a:t>
            </a:r>
          </a:p>
          <a:p>
            <a:pPr marL="800100" lvl="1" indent="-342900">
              <a:buFont typeface="Arial" panose="020B0604020202020204" pitchFamily="34" charset="0"/>
              <a:buChar char="•"/>
            </a:pPr>
            <a:r>
              <a:rPr lang="mk-MK" dirty="0">
                <a:solidFill>
                  <a:srgbClr val="0A0064"/>
                </a:solidFill>
                <a:latin typeface="Calibri" panose="020F0502020204030204" pitchFamily="34" charset="0"/>
              </a:rPr>
              <a:t>сектор C/В - Преработувачка индустрија 52%</a:t>
            </a:r>
          </a:p>
          <a:p>
            <a:pPr marL="800100" lvl="1" indent="-342900">
              <a:buFont typeface="Arial" panose="020B0604020202020204" pitchFamily="34" charset="0"/>
              <a:buChar char="•"/>
            </a:pPr>
            <a:r>
              <a:rPr lang="mk-MK" dirty="0">
                <a:solidFill>
                  <a:srgbClr val="0A0064"/>
                </a:solidFill>
                <a:latin typeface="Calibri" panose="020F0502020204030204" pitchFamily="34" charset="0"/>
              </a:rPr>
              <a:t>сектор G/Е - Трговија на големо и на мало 35%</a:t>
            </a:r>
          </a:p>
          <a:p>
            <a:pPr marL="800100" lvl="1" indent="-342900">
              <a:buFont typeface="Arial" panose="020B0604020202020204" pitchFamily="34" charset="0"/>
              <a:buChar char="•"/>
            </a:pPr>
            <a:r>
              <a:rPr lang="mk-MK" dirty="0">
                <a:solidFill>
                  <a:srgbClr val="0A0064"/>
                </a:solidFill>
                <a:latin typeface="Calibri" panose="020F0502020204030204" pitchFamily="34" charset="0"/>
              </a:rPr>
              <a:t>сектор N/Л - Стручни, научни и технички дејности 13%</a:t>
            </a:r>
            <a:endParaRPr lang="en-US" dirty="0">
              <a:solidFill>
                <a:srgbClr val="0A0064"/>
              </a:solidFill>
              <a:latin typeface="Calibri" panose="020F0502020204030204" pitchFamily="34" charset="0"/>
            </a:endParaRPr>
          </a:p>
          <a:p>
            <a:pPr lvl="0"/>
            <a:endParaRPr lang="en-US" dirty="0">
              <a:solidFill>
                <a:srgbClr val="0A0064"/>
              </a:solidFill>
              <a:latin typeface="Calibri" panose="020F0502020204030204" pitchFamily="34" charset="0"/>
            </a:endParaRPr>
          </a:p>
          <a:p>
            <a:pPr lvl="0"/>
            <a:r>
              <a:rPr lang="mk-MK" dirty="0">
                <a:solidFill>
                  <a:srgbClr val="0A0064"/>
                </a:solidFill>
                <a:latin typeface="Calibri" panose="020F0502020204030204" pitchFamily="34" charset="0"/>
              </a:rPr>
              <a:t>2. Идентификувај го главниот оддел во рамките на главниот сектор </a:t>
            </a:r>
            <a:r>
              <a:rPr lang="en-US" dirty="0">
                <a:solidFill>
                  <a:srgbClr val="0A0064"/>
                </a:solidFill>
                <a:latin typeface="Calibri" panose="020F0502020204030204" pitchFamily="34" charset="0"/>
              </a:rPr>
              <a:t>C/</a:t>
            </a:r>
            <a:r>
              <a:rPr lang="mk-MK" dirty="0">
                <a:solidFill>
                  <a:srgbClr val="0A0064"/>
                </a:solidFill>
                <a:latin typeface="Calibri" panose="020F0502020204030204" pitchFamily="34" charset="0"/>
              </a:rPr>
              <a:t>В:</a:t>
            </a:r>
          </a:p>
          <a:p>
            <a:pPr lvl="0"/>
            <a:endParaRPr lang="mk-MK" dirty="0">
              <a:solidFill>
                <a:srgbClr val="0A0064"/>
              </a:solidFill>
              <a:latin typeface="Calibri" panose="020F0502020204030204" pitchFamily="34" charset="0"/>
            </a:endParaRPr>
          </a:p>
          <a:p>
            <a:pPr marL="800100" lvl="1" indent="-342900">
              <a:buFont typeface="Arial" panose="020B0604020202020204" pitchFamily="34" charset="0"/>
              <a:buChar char="•"/>
            </a:pPr>
            <a:r>
              <a:rPr lang="mk-MK" dirty="0">
                <a:solidFill>
                  <a:srgbClr val="0A0064"/>
                </a:solidFill>
                <a:latin typeface="Calibri" panose="020F0502020204030204" pitchFamily="34" charset="0"/>
              </a:rPr>
              <a:t>оддел 25 - Производство на фабрикувани метални производи, освен машини и опрема 10%</a:t>
            </a:r>
            <a:r>
              <a:rPr lang="en-US" dirty="0">
                <a:solidFill>
                  <a:srgbClr val="0A0064"/>
                </a:solidFill>
                <a:latin typeface="Calibri" panose="020F0502020204030204" pitchFamily="34" charset="0"/>
              </a:rPr>
              <a:t> </a:t>
            </a:r>
            <a:endParaRPr lang="mk-MK" dirty="0">
              <a:solidFill>
                <a:srgbClr val="0A0064"/>
              </a:solidFill>
              <a:latin typeface="Calibri" panose="020F0502020204030204" pitchFamily="34" charset="0"/>
            </a:endParaRPr>
          </a:p>
          <a:p>
            <a:pPr marL="800100" lvl="1" indent="-342900">
              <a:buFont typeface="Arial" panose="020B0604020202020204" pitchFamily="34" charset="0"/>
              <a:buChar char="•"/>
            </a:pPr>
            <a:r>
              <a:rPr lang="mk-MK" dirty="0">
                <a:solidFill>
                  <a:srgbClr val="0A0064"/>
                </a:solidFill>
                <a:latin typeface="Calibri" panose="020F0502020204030204" pitchFamily="34" charset="0"/>
              </a:rPr>
              <a:t>оддел </a:t>
            </a:r>
            <a:r>
              <a:rPr lang="en-US" dirty="0">
                <a:solidFill>
                  <a:srgbClr val="0A0064"/>
                </a:solidFill>
                <a:latin typeface="Calibri" panose="020F0502020204030204" pitchFamily="34" charset="0"/>
              </a:rPr>
              <a:t>28</a:t>
            </a:r>
            <a:r>
              <a:rPr lang="mk-MK" dirty="0">
                <a:solidFill>
                  <a:srgbClr val="0A0064"/>
                </a:solidFill>
                <a:latin typeface="Calibri" panose="020F0502020204030204" pitchFamily="34" charset="0"/>
              </a:rPr>
              <a:t> - Производство на машини и уреди, </a:t>
            </a:r>
            <a:r>
              <a:rPr lang="mk-MK" dirty="0" err="1">
                <a:solidFill>
                  <a:srgbClr val="0A0064"/>
                </a:solidFill>
                <a:latin typeface="Calibri" panose="020F0502020204030204" pitchFamily="34" charset="0"/>
              </a:rPr>
              <a:t>н.д.м</a:t>
            </a:r>
            <a:r>
              <a:rPr lang="mk-MK" dirty="0">
                <a:solidFill>
                  <a:srgbClr val="0A0064"/>
                </a:solidFill>
                <a:latin typeface="Calibri" panose="020F0502020204030204" pitchFamily="34" charset="0"/>
              </a:rPr>
              <a:t>. 42%</a:t>
            </a:r>
            <a:endParaRPr lang="en-US" dirty="0">
              <a:solidFill>
                <a:srgbClr val="0A0064"/>
              </a:solidFill>
              <a:latin typeface="Calibri" panose="020F0502020204030204" pitchFamily="34" charset="0"/>
            </a:endParaRPr>
          </a:p>
        </p:txBody>
      </p:sp>
    </p:spTree>
    <p:extLst>
      <p:ext uri="{BB962C8B-B14F-4D97-AF65-F5344CB8AC3E}">
        <p14:creationId xmlns:p14="http://schemas.microsoft.com/office/powerpoint/2010/main" val="327175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D0A44-F13C-8546-B01A-348186FDA92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70006C1-27B9-9E62-AB61-49E0EF454700}"/>
              </a:ext>
            </a:extLst>
          </p:cNvPr>
          <p:cNvSpPr>
            <a:spLocks noGrp="1"/>
          </p:cNvSpPr>
          <p:nvPr>
            <p:ph type="title"/>
          </p:nvPr>
        </p:nvSpPr>
        <p:spPr>
          <a:xfrm>
            <a:off x="496593" y="1005157"/>
            <a:ext cx="8271391" cy="1139837"/>
          </a:xfrm>
        </p:spPr>
        <p:txBody>
          <a:bodyPr/>
          <a:lstStyle/>
          <a:p>
            <a:r>
              <a:rPr lang="mk-MK" sz="3200" dirty="0" err="1"/>
              <a:t>Top-down</a:t>
            </a:r>
            <a:r>
              <a:rPr lang="mk-MK" sz="3200" dirty="0"/>
              <a:t> метод – пример</a:t>
            </a:r>
            <a:endParaRPr lang="en-US" sz="3200" dirty="0"/>
          </a:p>
        </p:txBody>
      </p:sp>
      <p:sp>
        <p:nvSpPr>
          <p:cNvPr id="4" name="TextBox 3">
            <a:extLst>
              <a:ext uri="{FF2B5EF4-FFF2-40B4-BE49-F238E27FC236}">
                <a16:creationId xmlns:a16="http://schemas.microsoft.com/office/drawing/2014/main" id="{6CB28826-8B67-BC20-7312-6A2A4FDBC8C7}"/>
              </a:ext>
            </a:extLst>
          </p:cNvPr>
          <p:cNvSpPr txBox="1"/>
          <p:nvPr/>
        </p:nvSpPr>
        <p:spPr>
          <a:xfrm>
            <a:off x="991311" y="2223836"/>
            <a:ext cx="7476633" cy="3785652"/>
          </a:xfrm>
          <a:prstGeom prst="rect">
            <a:avLst/>
          </a:prstGeom>
          <a:noFill/>
        </p:spPr>
        <p:txBody>
          <a:bodyPr wrap="square">
            <a:spAutoFit/>
          </a:bodyPr>
          <a:lstStyle/>
          <a:p>
            <a:pPr lvl="0"/>
            <a:r>
              <a:rPr lang="mk-MK" dirty="0">
                <a:solidFill>
                  <a:srgbClr val="0A0064"/>
                </a:solidFill>
                <a:latin typeface="Calibri" panose="020F0502020204030204" pitchFamily="34" charset="0"/>
              </a:rPr>
              <a:t>3. Идентификувај ја главната група во рамките на главниот оддел 28:</a:t>
            </a:r>
          </a:p>
          <a:p>
            <a:pPr lvl="0"/>
            <a:endParaRPr lang="mk-MK" dirty="0">
              <a:solidFill>
                <a:srgbClr val="0A0064"/>
              </a:solidFill>
              <a:latin typeface="Calibri" panose="020F0502020204030204" pitchFamily="34" charset="0"/>
            </a:endParaRPr>
          </a:p>
          <a:p>
            <a:pPr marL="800100" lvl="1" indent="-342900">
              <a:buFont typeface="Arial" panose="020B0604020202020204" pitchFamily="34" charset="0"/>
              <a:buChar char="•"/>
            </a:pPr>
            <a:r>
              <a:rPr lang="mk-MK" dirty="0">
                <a:solidFill>
                  <a:srgbClr val="0A0064"/>
                </a:solidFill>
                <a:latin typeface="Calibri" panose="020F0502020204030204" pitchFamily="34" charset="0"/>
              </a:rPr>
              <a:t>група 28.1 - Производство на машини за општа намена</a:t>
            </a:r>
            <a:r>
              <a:rPr lang="en-US" dirty="0">
                <a:solidFill>
                  <a:srgbClr val="0A0064"/>
                </a:solidFill>
                <a:latin typeface="Calibri" panose="020F0502020204030204" pitchFamily="34" charset="0"/>
              </a:rPr>
              <a:t> </a:t>
            </a:r>
            <a:r>
              <a:rPr lang="mk-MK" dirty="0">
                <a:solidFill>
                  <a:srgbClr val="0A0064"/>
                </a:solidFill>
                <a:latin typeface="Calibri" panose="020F0502020204030204" pitchFamily="34" charset="0"/>
              </a:rPr>
              <a:t>6</a:t>
            </a:r>
            <a:r>
              <a:rPr lang="en-US" dirty="0">
                <a:solidFill>
                  <a:srgbClr val="0A0064"/>
                </a:solidFill>
                <a:latin typeface="Calibri" panose="020F0502020204030204" pitchFamily="34" charset="0"/>
              </a:rPr>
              <a:t>%</a:t>
            </a:r>
            <a:endParaRPr lang="mk-MK" dirty="0">
              <a:solidFill>
                <a:srgbClr val="0A0064"/>
              </a:solidFill>
              <a:latin typeface="Calibri" panose="020F0502020204030204" pitchFamily="34" charset="0"/>
            </a:endParaRPr>
          </a:p>
          <a:p>
            <a:pPr marL="800100" lvl="1" indent="-342900">
              <a:buFont typeface="Arial" panose="020B0604020202020204" pitchFamily="34" charset="0"/>
              <a:buChar char="•"/>
            </a:pPr>
            <a:r>
              <a:rPr lang="mk-MK" dirty="0">
                <a:solidFill>
                  <a:srgbClr val="0A0064"/>
                </a:solidFill>
                <a:latin typeface="Calibri" panose="020F0502020204030204" pitchFamily="34" charset="0"/>
              </a:rPr>
              <a:t>група </a:t>
            </a:r>
            <a:r>
              <a:rPr lang="en-US" dirty="0">
                <a:solidFill>
                  <a:srgbClr val="0A0064"/>
                </a:solidFill>
                <a:latin typeface="Calibri" panose="020F0502020204030204" pitchFamily="34" charset="0"/>
              </a:rPr>
              <a:t>28</a:t>
            </a:r>
            <a:r>
              <a:rPr lang="mk-MK" dirty="0">
                <a:solidFill>
                  <a:srgbClr val="0A0064"/>
                </a:solidFill>
                <a:latin typeface="Calibri" panose="020F0502020204030204" pitchFamily="34" charset="0"/>
              </a:rPr>
              <a:t>.2 - </a:t>
            </a:r>
            <a:r>
              <a:rPr lang="en-US" dirty="0">
                <a:solidFill>
                  <a:srgbClr val="0A0064"/>
                </a:solidFill>
                <a:latin typeface="Calibri" panose="020F0502020204030204" pitchFamily="34" charset="0"/>
              </a:rPr>
              <a:t> </a:t>
            </a:r>
            <a:r>
              <a:rPr lang="mk-MK" dirty="0">
                <a:solidFill>
                  <a:srgbClr val="0A0064"/>
                </a:solidFill>
                <a:latin typeface="Calibri" panose="020F0502020204030204" pitchFamily="34" charset="0"/>
              </a:rPr>
              <a:t>Производство на други машини за општа намена</a:t>
            </a:r>
            <a:r>
              <a:rPr lang="en-US" dirty="0">
                <a:solidFill>
                  <a:srgbClr val="0A0064"/>
                </a:solidFill>
                <a:latin typeface="Calibri" panose="020F0502020204030204" pitchFamily="34" charset="0"/>
              </a:rPr>
              <a:t> </a:t>
            </a:r>
            <a:r>
              <a:rPr lang="mk-MK" dirty="0">
                <a:solidFill>
                  <a:srgbClr val="0A0064"/>
                </a:solidFill>
                <a:latin typeface="Calibri" panose="020F0502020204030204" pitchFamily="34" charset="0"/>
              </a:rPr>
              <a:t>5</a:t>
            </a:r>
            <a:r>
              <a:rPr lang="en-US" dirty="0">
                <a:solidFill>
                  <a:srgbClr val="0A0064"/>
                </a:solidFill>
                <a:latin typeface="Calibri" panose="020F0502020204030204" pitchFamily="34" charset="0"/>
              </a:rPr>
              <a:t>%</a:t>
            </a:r>
          </a:p>
          <a:p>
            <a:pPr marL="800100" lvl="1" indent="-342900">
              <a:buFont typeface="Arial" panose="020B0604020202020204" pitchFamily="34" charset="0"/>
              <a:buChar char="•"/>
            </a:pPr>
            <a:r>
              <a:rPr lang="mk-MK" dirty="0">
                <a:solidFill>
                  <a:srgbClr val="0A0064"/>
                </a:solidFill>
                <a:latin typeface="Calibri" panose="020F0502020204030204" pitchFamily="34" charset="0"/>
              </a:rPr>
              <a:t>група </a:t>
            </a:r>
            <a:r>
              <a:rPr lang="en-US" dirty="0">
                <a:solidFill>
                  <a:srgbClr val="0A0064"/>
                </a:solidFill>
                <a:latin typeface="Calibri" panose="020F0502020204030204" pitchFamily="34" charset="0"/>
              </a:rPr>
              <a:t>28</a:t>
            </a:r>
            <a:r>
              <a:rPr lang="mk-MK" dirty="0">
                <a:solidFill>
                  <a:srgbClr val="0A0064"/>
                </a:solidFill>
                <a:latin typeface="Calibri" panose="020F0502020204030204" pitchFamily="34" charset="0"/>
              </a:rPr>
              <a:t>.</a:t>
            </a:r>
            <a:r>
              <a:rPr lang="en-US" dirty="0">
                <a:solidFill>
                  <a:srgbClr val="0A0064"/>
                </a:solidFill>
                <a:latin typeface="Calibri" panose="020F0502020204030204" pitchFamily="34" charset="0"/>
              </a:rPr>
              <a:t>9</a:t>
            </a:r>
            <a:r>
              <a:rPr lang="mk-MK" dirty="0">
                <a:solidFill>
                  <a:srgbClr val="0A0064"/>
                </a:solidFill>
                <a:latin typeface="Calibri" panose="020F0502020204030204" pitchFamily="34" charset="0"/>
              </a:rPr>
              <a:t> - Производство на други машини за посебни намени</a:t>
            </a:r>
            <a:r>
              <a:rPr lang="en-US" dirty="0">
                <a:solidFill>
                  <a:srgbClr val="0A0064"/>
                </a:solidFill>
                <a:latin typeface="Calibri" panose="020F0502020204030204" pitchFamily="34" charset="0"/>
              </a:rPr>
              <a:t> </a:t>
            </a:r>
            <a:r>
              <a:rPr lang="mk-MK" dirty="0">
                <a:solidFill>
                  <a:srgbClr val="0A0064"/>
                </a:solidFill>
                <a:latin typeface="Calibri" panose="020F0502020204030204" pitchFamily="34" charset="0"/>
              </a:rPr>
              <a:t>31</a:t>
            </a:r>
            <a:r>
              <a:rPr lang="en-US" dirty="0">
                <a:solidFill>
                  <a:srgbClr val="0A0064"/>
                </a:solidFill>
                <a:latin typeface="Calibri" panose="020F0502020204030204" pitchFamily="34" charset="0"/>
              </a:rPr>
              <a:t>%</a:t>
            </a:r>
          </a:p>
          <a:p>
            <a:pPr marL="342900" indent="-342900">
              <a:buFont typeface="Arial" panose="020B0604020202020204" pitchFamily="34" charset="0"/>
              <a:buChar char="•"/>
            </a:pPr>
            <a:endParaRPr lang="en-US" dirty="0">
              <a:solidFill>
                <a:srgbClr val="0A0064"/>
              </a:solidFill>
              <a:latin typeface="Calibri" panose="020F0502020204030204" pitchFamily="34" charset="0"/>
            </a:endParaRPr>
          </a:p>
        </p:txBody>
      </p:sp>
    </p:spTree>
    <p:extLst>
      <p:ext uri="{BB962C8B-B14F-4D97-AF65-F5344CB8AC3E}">
        <p14:creationId xmlns:p14="http://schemas.microsoft.com/office/powerpoint/2010/main" val="2892609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B96A3-F70D-7684-FA71-05527840EF5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6EFDD28-6DEB-E0B4-7CDC-F005EE67C4F8}"/>
              </a:ext>
            </a:extLst>
          </p:cNvPr>
          <p:cNvSpPr>
            <a:spLocks noGrp="1"/>
          </p:cNvSpPr>
          <p:nvPr>
            <p:ph type="title"/>
          </p:nvPr>
        </p:nvSpPr>
        <p:spPr>
          <a:xfrm>
            <a:off x="496593" y="1005157"/>
            <a:ext cx="8271391" cy="1139837"/>
          </a:xfrm>
        </p:spPr>
        <p:txBody>
          <a:bodyPr/>
          <a:lstStyle/>
          <a:p>
            <a:r>
              <a:rPr lang="mk-MK" sz="3200" dirty="0" err="1"/>
              <a:t>Top-down</a:t>
            </a:r>
            <a:r>
              <a:rPr lang="mk-MK" sz="3200" dirty="0"/>
              <a:t> метод – пример</a:t>
            </a:r>
            <a:endParaRPr lang="en-US" sz="3200" dirty="0"/>
          </a:p>
        </p:txBody>
      </p:sp>
      <p:sp>
        <p:nvSpPr>
          <p:cNvPr id="4" name="TextBox 3">
            <a:extLst>
              <a:ext uri="{FF2B5EF4-FFF2-40B4-BE49-F238E27FC236}">
                <a16:creationId xmlns:a16="http://schemas.microsoft.com/office/drawing/2014/main" id="{E2C25D18-4C53-BAA6-9794-B148AFB8A92C}"/>
              </a:ext>
            </a:extLst>
          </p:cNvPr>
          <p:cNvSpPr txBox="1"/>
          <p:nvPr/>
        </p:nvSpPr>
        <p:spPr>
          <a:xfrm>
            <a:off x="991311" y="2223836"/>
            <a:ext cx="7476633" cy="3046988"/>
          </a:xfrm>
          <a:prstGeom prst="rect">
            <a:avLst/>
          </a:prstGeom>
          <a:noFill/>
        </p:spPr>
        <p:txBody>
          <a:bodyPr wrap="square">
            <a:spAutoFit/>
          </a:bodyPr>
          <a:lstStyle/>
          <a:p>
            <a:pPr lvl="0"/>
            <a:r>
              <a:rPr lang="mk-MK" dirty="0">
                <a:solidFill>
                  <a:srgbClr val="0A0064"/>
                </a:solidFill>
                <a:latin typeface="Calibri" panose="020F0502020204030204" pitchFamily="34" charset="0"/>
              </a:rPr>
              <a:t>4. Идентификувај ја главната класа во рамките на главната група </a:t>
            </a:r>
            <a:r>
              <a:rPr lang="en-US" dirty="0">
                <a:solidFill>
                  <a:srgbClr val="0A0064"/>
                </a:solidFill>
                <a:latin typeface="Calibri" panose="020F0502020204030204" pitchFamily="34" charset="0"/>
              </a:rPr>
              <a:t>28.</a:t>
            </a:r>
            <a:r>
              <a:rPr lang="mk-MK" dirty="0">
                <a:solidFill>
                  <a:srgbClr val="0A0064"/>
                </a:solidFill>
                <a:latin typeface="Calibri" panose="020F0502020204030204" pitchFamily="34" charset="0"/>
              </a:rPr>
              <a:t>9:</a:t>
            </a:r>
          </a:p>
          <a:p>
            <a:pPr lvl="0"/>
            <a:endParaRPr lang="en-US" sz="2400" dirty="0">
              <a:solidFill>
                <a:schemeClr val="dk1"/>
              </a:solidFill>
              <a:effectLst/>
              <a:latin typeface="+mn-lt"/>
              <a:ea typeface="+mn-ea"/>
              <a:cs typeface="+mn-cs"/>
            </a:endParaRPr>
          </a:p>
          <a:p>
            <a:pPr marL="800100" lvl="1" indent="-342900">
              <a:buFont typeface="Arial" panose="020B0604020202020204" pitchFamily="34" charset="0"/>
              <a:buChar char="•"/>
            </a:pPr>
            <a:r>
              <a:rPr lang="mk-MK" dirty="0">
                <a:solidFill>
                  <a:srgbClr val="0A0064"/>
                </a:solidFill>
                <a:latin typeface="Calibri" panose="020F0502020204030204" pitchFamily="34" charset="0"/>
              </a:rPr>
              <a:t>класа 28.93 - Производство на машини за индустријата за </a:t>
            </a:r>
            <a:r>
              <a:rPr lang="en-US" dirty="0">
                <a:solidFill>
                  <a:srgbClr val="0A0064"/>
                </a:solidFill>
                <a:latin typeface="Calibri" panose="020F0502020204030204" pitchFamily="34" charset="0"/>
              </a:rPr>
              <a:t>x</a:t>
            </a:r>
            <a:r>
              <a:rPr lang="mk-MK" dirty="0">
                <a:solidFill>
                  <a:srgbClr val="0A0064"/>
                </a:solidFill>
                <a:latin typeface="Calibri" panose="020F0502020204030204" pitchFamily="34" charset="0"/>
              </a:rPr>
              <a:t>рана, пијалаци и тутун  23%</a:t>
            </a:r>
          </a:p>
          <a:p>
            <a:pPr marL="800100" lvl="1" indent="-342900">
              <a:buFont typeface="Arial" panose="020B0604020202020204" pitchFamily="34" charset="0"/>
              <a:buChar char="•"/>
            </a:pPr>
            <a:r>
              <a:rPr lang="mk-MK" dirty="0">
                <a:solidFill>
                  <a:srgbClr val="0A0064"/>
                </a:solidFill>
                <a:latin typeface="Calibri" panose="020F0502020204030204" pitchFamily="34" charset="0"/>
              </a:rPr>
              <a:t>класа 28.95 - Производство на машини за индустријата за </a:t>
            </a:r>
            <a:r>
              <a:rPr lang="en-US" dirty="0">
                <a:solidFill>
                  <a:srgbClr val="0A0064"/>
                </a:solidFill>
                <a:latin typeface="Calibri" panose="020F0502020204030204" pitchFamily="34" charset="0"/>
              </a:rPr>
              <a:t>x</a:t>
            </a:r>
            <a:r>
              <a:rPr lang="mk-MK" dirty="0">
                <a:solidFill>
                  <a:srgbClr val="0A0064"/>
                </a:solidFill>
                <a:latin typeface="Calibri" panose="020F0502020204030204" pitchFamily="34" charset="0"/>
              </a:rPr>
              <a:t>артија и картон 8%</a:t>
            </a:r>
          </a:p>
          <a:p>
            <a:endParaRPr lang="en-US" dirty="0">
              <a:solidFill>
                <a:srgbClr val="0A0064"/>
              </a:solidFill>
              <a:latin typeface="Calibri" panose="020F0502020204030204" pitchFamily="34" charset="0"/>
            </a:endParaRPr>
          </a:p>
        </p:txBody>
      </p:sp>
    </p:spTree>
    <p:extLst>
      <p:ext uri="{BB962C8B-B14F-4D97-AF65-F5344CB8AC3E}">
        <p14:creationId xmlns:p14="http://schemas.microsoft.com/office/powerpoint/2010/main" val="420904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F13A-8CE6-E3EC-B2D0-37FC966F943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BD11FB3-80B1-7153-D4D9-6E6AC904D7BD}"/>
              </a:ext>
            </a:extLst>
          </p:cNvPr>
          <p:cNvSpPr>
            <a:spLocks noGrp="1"/>
          </p:cNvSpPr>
          <p:nvPr>
            <p:ph type="title"/>
          </p:nvPr>
        </p:nvSpPr>
        <p:spPr>
          <a:xfrm>
            <a:off x="496593" y="1005157"/>
            <a:ext cx="8271391" cy="1139837"/>
          </a:xfrm>
        </p:spPr>
        <p:txBody>
          <a:bodyPr/>
          <a:lstStyle/>
          <a:p>
            <a:r>
              <a:rPr lang="mk-MK" sz="3200" dirty="0" err="1"/>
              <a:t>Top-down</a:t>
            </a:r>
            <a:r>
              <a:rPr lang="mk-MK" sz="3200" dirty="0"/>
              <a:t> метод – пример</a:t>
            </a:r>
            <a:endParaRPr lang="en-US" sz="3200" dirty="0"/>
          </a:p>
        </p:txBody>
      </p:sp>
      <p:sp>
        <p:nvSpPr>
          <p:cNvPr id="4" name="TextBox 3">
            <a:extLst>
              <a:ext uri="{FF2B5EF4-FFF2-40B4-BE49-F238E27FC236}">
                <a16:creationId xmlns:a16="http://schemas.microsoft.com/office/drawing/2014/main" id="{3864B4FF-A0AB-7511-4546-C1D000981EE6}"/>
              </a:ext>
            </a:extLst>
          </p:cNvPr>
          <p:cNvSpPr txBox="1"/>
          <p:nvPr/>
        </p:nvSpPr>
        <p:spPr>
          <a:xfrm>
            <a:off x="991311" y="2144994"/>
            <a:ext cx="7476633" cy="452431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k-MK" dirty="0">
                <a:solidFill>
                  <a:srgbClr val="0A0064"/>
                </a:solidFill>
                <a:latin typeface="Calibri" panose="020F0502020204030204" pitchFamily="34" charset="0"/>
              </a:rPr>
              <a:t>4. Идентификувај ја главната поткласа во рамките на главната класа </a:t>
            </a:r>
            <a:r>
              <a:rPr lang="en-US" dirty="0">
                <a:solidFill>
                  <a:srgbClr val="0A0064"/>
                </a:solidFill>
                <a:latin typeface="Calibri" panose="020F0502020204030204" pitchFamily="34" charset="0"/>
              </a:rPr>
              <a:t>28.</a:t>
            </a:r>
            <a:r>
              <a:rPr lang="mk-MK" dirty="0">
                <a:solidFill>
                  <a:srgbClr val="0A0064"/>
                </a:solidFill>
                <a:latin typeface="Calibri" panose="020F0502020204030204" pitchFamily="34" charset="0"/>
              </a:rPr>
              <a:t>93 (во случај да има повеќе поткласи):</a:t>
            </a:r>
          </a:p>
          <a:p>
            <a:pPr marL="0" marR="0" lvl="0" indent="0" defTabSz="914400" eaLnBrk="1" fontAlgn="auto" latinLnBrk="0" hangingPunct="1">
              <a:lnSpc>
                <a:spcPct val="100000"/>
              </a:lnSpc>
              <a:spcBef>
                <a:spcPts val="0"/>
              </a:spcBef>
              <a:spcAft>
                <a:spcPts val="0"/>
              </a:spcAft>
              <a:buClrTx/>
              <a:buSzTx/>
              <a:buFontTx/>
              <a:buNone/>
              <a:tabLst/>
              <a:defRPr/>
            </a:pPr>
            <a:endParaRPr lang="mk-MK" dirty="0">
              <a:solidFill>
                <a:srgbClr val="0A0064"/>
              </a:solidFill>
              <a:latin typeface="Calibri" panose="020F0502020204030204" pitchFamily="34" charset="0"/>
            </a:endParaRPr>
          </a:p>
          <a:p>
            <a:pPr marL="800100" lvl="1" indent="-342900" eaLnBrk="1" fontAlgn="auto" hangingPunct="1">
              <a:spcBef>
                <a:spcPts val="0"/>
              </a:spcBef>
              <a:spcAft>
                <a:spcPts val="0"/>
              </a:spcAft>
              <a:buFont typeface="Arial" panose="020B0604020202020204" pitchFamily="34" charset="0"/>
              <a:buChar char="•"/>
              <a:defRPr/>
            </a:pPr>
            <a:r>
              <a:rPr lang="mk-MK" dirty="0">
                <a:solidFill>
                  <a:srgbClr val="0A0064"/>
                </a:solidFill>
                <a:latin typeface="Calibri" panose="020F0502020204030204" pitchFamily="34" charset="0"/>
              </a:rPr>
              <a:t>класа 28.930 - Производство на машини за индустријата за </a:t>
            </a:r>
            <a:r>
              <a:rPr lang="en-US" dirty="0">
                <a:solidFill>
                  <a:srgbClr val="0A0064"/>
                </a:solidFill>
                <a:latin typeface="Calibri" panose="020F0502020204030204" pitchFamily="34" charset="0"/>
              </a:rPr>
              <a:t>x</a:t>
            </a:r>
            <a:r>
              <a:rPr lang="mk-MK" dirty="0">
                <a:solidFill>
                  <a:srgbClr val="0A0064"/>
                </a:solidFill>
                <a:latin typeface="Calibri" panose="020F0502020204030204" pitchFamily="34" charset="0"/>
              </a:rPr>
              <a:t>рана, пијалаци и тутун  23%</a:t>
            </a:r>
            <a:endParaRPr lang="en-US" dirty="0">
              <a:solidFill>
                <a:srgbClr val="0A0064"/>
              </a:solidFill>
              <a:latin typeface="Calibri" panose="020F0502020204030204" pitchFamily="34" charset="0"/>
            </a:endParaRPr>
          </a:p>
          <a:p>
            <a:endParaRPr lang="mk-MK" dirty="0">
              <a:solidFill>
                <a:srgbClr val="0A0064"/>
              </a:solidFill>
              <a:latin typeface="Calibri" panose="020F0502020204030204" pitchFamily="34" charset="0"/>
            </a:endParaRPr>
          </a:p>
          <a:p>
            <a:r>
              <a:rPr lang="mk-MK" dirty="0">
                <a:solidFill>
                  <a:srgbClr val="0A0064"/>
                </a:solidFill>
                <a:latin typeface="Calibri" panose="020F0502020204030204" pitchFamily="34" charset="0"/>
              </a:rPr>
              <a:t>Затоа, точната поткласа е 28.930 - Производство на машини за индустријата за </a:t>
            </a:r>
            <a:r>
              <a:rPr lang="en-US" dirty="0">
                <a:solidFill>
                  <a:srgbClr val="0A0064"/>
                </a:solidFill>
                <a:latin typeface="Calibri" panose="020F0502020204030204" pitchFamily="34" charset="0"/>
              </a:rPr>
              <a:t>x</a:t>
            </a:r>
            <a:r>
              <a:rPr lang="mk-MK" dirty="0">
                <a:solidFill>
                  <a:srgbClr val="0A0064"/>
                </a:solidFill>
                <a:latin typeface="Calibri" panose="020F0502020204030204" pitchFamily="34" charset="0"/>
              </a:rPr>
              <a:t>рана, пијалаци и тутун , иако поткласата со најголем удел во додадена вредност е 46.610 - Трговија на големо со земјоделски машини, опрема и прибор (28%).</a:t>
            </a:r>
          </a:p>
        </p:txBody>
      </p:sp>
    </p:spTree>
    <p:extLst>
      <p:ext uri="{BB962C8B-B14F-4D97-AF65-F5344CB8AC3E}">
        <p14:creationId xmlns:p14="http://schemas.microsoft.com/office/powerpoint/2010/main" val="240545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0C890-0E93-C5C3-EAF2-7AEECFDBA22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2E32EA7-5FE0-79ED-5410-19CBF60D44A9}"/>
              </a:ext>
            </a:extLst>
          </p:cNvPr>
          <p:cNvSpPr>
            <a:spLocks noGrp="1"/>
          </p:cNvSpPr>
          <p:nvPr>
            <p:ph type="title"/>
          </p:nvPr>
        </p:nvSpPr>
        <p:spPr>
          <a:xfrm>
            <a:off x="496593" y="1005157"/>
            <a:ext cx="8271391" cy="1139837"/>
          </a:xfrm>
        </p:spPr>
        <p:txBody>
          <a:bodyPr/>
          <a:lstStyle/>
          <a:p>
            <a:r>
              <a:rPr lang="mk-MK" sz="3200" dirty="0" err="1"/>
              <a:t>Top-down</a:t>
            </a:r>
            <a:r>
              <a:rPr lang="mk-MK" sz="3200" dirty="0"/>
              <a:t> метод – пример</a:t>
            </a:r>
            <a:endParaRPr lang="en-US" sz="3200" dirty="0"/>
          </a:p>
        </p:txBody>
      </p:sp>
      <p:pic>
        <p:nvPicPr>
          <p:cNvPr id="6176" name="TextBox 1">
            <a:extLst>
              <a:ext uri="{FF2B5EF4-FFF2-40B4-BE49-F238E27FC236}">
                <a16:creationId xmlns:a16="http://schemas.microsoft.com/office/drawing/2014/main" id="{8FB93B7A-DDC1-D687-0343-AABEA64E6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33350"/>
            <a:ext cx="438150" cy="247650"/>
          </a:xfrm>
          <a:prstGeom prst="rect">
            <a:avLst/>
          </a:prstGeom>
          <a:noFill/>
          <a:ln w="38100">
            <a:solidFill>
              <a:srgbClr val="8AA1C4"/>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7" name="Object 36">
            <a:extLst>
              <a:ext uri="{FF2B5EF4-FFF2-40B4-BE49-F238E27FC236}">
                <a16:creationId xmlns:a16="http://schemas.microsoft.com/office/drawing/2014/main" id="{D4EAB1AC-CCEC-C49D-7E10-9D714A1599F1}"/>
              </a:ext>
            </a:extLst>
          </p:cNvPr>
          <p:cNvGraphicFramePr>
            <a:graphicFrameLocks noChangeAspect="1"/>
          </p:cNvGraphicFramePr>
          <p:nvPr>
            <p:extLst>
              <p:ext uri="{D42A27DB-BD31-4B8C-83A1-F6EECF244321}">
                <p14:modId xmlns:p14="http://schemas.microsoft.com/office/powerpoint/2010/main" val="1384172715"/>
              </p:ext>
            </p:extLst>
          </p:nvPr>
        </p:nvGraphicFramePr>
        <p:xfrm>
          <a:off x="1524000" y="2340526"/>
          <a:ext cx="6096000" cy="3559175"/>
        </p:xfrm>
        <a:graphic>
          <a:graphicData uri="http://schemas.openxmlformats.org/presentationml/2006/ole">
            <mc:AlternateContent xmlns:mc="http://schemas.openxmlformats.org/markup-compatibility/2006">
              <mc:Choice xmlns:v="urn:schemas-microsoft-com:vml" Requires="v">
                <p:oleObj name="Worksheet" r:id="rId3" imgW="9153605" imgH="5343482" progId="Excel.Sheet.12">
                  <p:embed/>
                </p:oleObj>
              </mc:Choice>
              <mc:Fallback>
                <p:oleObj name="Worksheet" r:id="rId3" imgW="9153605" imgH="5343482" progId="Excel.Sheet.12">
                  <p:embed/>
                  <p:pic>
                    <p:nvPicPr>
                      <p:cNvPr id="0" name=""/>
                      <p:cNvPicPr/>
                      <p:nvPr/>
                    </p:nvPicPr>
                    <p:blipFill>
                      <a:blip r:embed="rId4"/>
                      <a:stretch>
                        <a:fillRect/>
                      </a:stretch>
                    </p:blipFill>
                    <p:spPr>
                      <a:xfrm>
                        <a:off x="1524000" y="2340526"/>
                        <a:ext cx="6096000" cy="3559175"/>
                      </a:xfrm>
                      <a:prstGeom prst="rect">
                        <a:avLst/>
                      </a:prstGeom>
                      <a:ln w="38100">
                        <a:solidFill>
                          <a:srgbClr val="6785B3"/>
                        </a:solidFill>
                      </a:ln>
                    </p:spPr>
                  </p:pic>
                </p:oleObj>
              </mc:Fallback>
            </mc:AlternateContent>
          </a:graphicData>
        </a:graphic>
      </p:graphicFrame>
      <p:pic>
        <p:nvPicPr>
          <p:cNvPr id="6208" name="TextBox 1">
            <a:extLst>
              <a:ext uri="{FF2B5EF4-FFF2-40B4-BE49-F238E27FC236}">
                <a16:creationId xmlns:a16="http://schemas.microsoft.com/office/drawing/2014/main" id="{F24AD0BC-4645-6592-ABB2-62805C65D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33350"/>
            <a:ext cx="438150" cy="247650"/>
          </a:xfrm>
          <a:prstGeom prst="rect">
            <a:avLst/>
          </a:prstGeom>
          <a:noFill/>
          <a:ln w="38100">
            <a:solidFill>
              <a:srgbClr val="6785B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5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6E3C-0FCC-36D8-53AE-45330D9FC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EC6EA-56FB-D463-1B7E-26E45CF44ABC}"/>
              </a:ext>
            </a:extLst>
          </p:cNvPr>
          <p:cNvSpPr>
            <a:spLocks noGrp="1"/>
          </p:cNvSpPr>
          <p:nvPr>
            <p:ph type="title"/>
          </p:nvPr>
        </p:nvSpPr>
        <p:spPr/>
        <p:txBody>
          <a:bodyPr/>
          <a:lstStyle/>
          <a:p>
            <a:r>
              <a:rPr lang="ru-RU" sz="3200" dirty="0"/>
              <a:t>Имплементација на Националната класификација на дејности НКД Рев.2.1</a:t>
            </a:r>
            <a:endParaRPr lang="en-US" sz="3200" dirty="0"/>
          </a:p>
        </p:txBody>
      </p:sp>
      <p:sp>
        <p:nvSpPr>
          <p:cNvPr id="3" name="Content Placeholder 2">
            <a:extLst>
              <a:ext uri="{FF2B5EF4-FFF2-40B4-BE49-F238E27FC236}">
                <a16:creationId xmlns:a16="http://schemas.microsoft.com/office/drawing/2014/main" id="{42F1BA62-9EA1-C912-39CC-67BB837F2C18}"/>
              </a:ext>
            </a:extLst>
          </p:cNvPr>
          <p:cNvSpPr>
            <a:spLocks noGrp="1"/>
          </p:cNvSpPr>
          <p:nvPr>
            <p:ph idx="1"/>
          </p:nvPr>
        </p:nvSpPr>
        <p:spPr>
          <a:xfrm>
            <a:off x="512748" y="2686941"/>
            <a:ext cx="8238145" cy="3577126"/>
          </a:xfrm>
        </p:spPr>
        <p:txBody>
          <a:bodyPr/>
          <a:lstStyle/>
          <a:p>
            <a:r>
              <a:rPr lang="ru-RU" sz="2000" dirty="0"/>
              <a:t>Националната класификација на дејностите (НКД) е задолжителен национален стандард кој е целосно усогласен со европскиот стандард </a:t>
            </a:r>
            <a:r>
              <a:rPr lang="en-US" sz="2000" dirty="0"/>
              <a:t>NACE (</a:t>
            </a:r>
            <a:r>
              <a:rPr lang="mk-MK" sz="1800" b="1" dirty="0" err="1">
                <a:solidFill>
                  <a:srgbClr val="FF0000"/>
                </a:solidFill>
                <a:effectLst/>
                <a:latin typeface="Calibri" panose="020F0502020204030204" pitchFamily="34" charset="0"/>
                <a:ea typeface="Calibri" panose="020F0502020204030204" pitchFamily="34" charset="0"/>
              </a:rPr>
              <a:t>N</a:t>
            </a:r>
            <a:r>
              <a:rPr lang="mk-MK" sz="1800" dirty="0" err="1">
                <a:effectLst/>
                <a:latin typeface="Calibri" panose="020F0502020204030204" pitchFamily="34" charset="0"/>
                <a:ea typeface="Calibri" panose="020F0502020204030204" pitchFamily="34" charset="0"/>
              </a:rPr>
              <a:t>omenclature</a:t>
            </a:r>
            <a:r>
              <a:rPr lang="mk-MK" sz="1800" dirty="0">
                <a:effectLst/>
                <a:latin typeface="Calibri" panose="020F0502020204030204" pitchFamily="34" charset="0"/>
                <a:ea typeface="Calibri" panose="020F0502020204030204" pitchFamily="34" charset="0"/>
              </a:rPr>
              <a:t> </a:t>
            </a:r>
            <a:r>
              <a:rPr lang="mk-MK" sz="1800" dirty="0" err="1">
                <a:effectLst/>
                <a:latin typeface="Calibri" panose="020F0502020204030204" pitchFamily="34" charset="0"/>
                <a:ea typeface="Calibri" panose="020F0502020204030204" pitchFamily="34" charset="0"/>
              </a:rPr>
              <a:t>statistique</a:t>
            </a:r>
            <a:r>
              <a:rPr lang="mk-MK" sz="1800" dirty="0">
                <a:effectLst/>
                <a:latin typeface="Calibri" panose="020F0502020204030204" pitchFamily="34" charset="0"/>
                <a:ea typeface="Calibri" panose="020F0502020204030204" pitchFamily="34" charset="0"/>
              </a:rPr>
              <a:t> </a:t>
            </a:r>
            <a:r>
              <a:rPr lang="mk-MK" sz="1800" dirty="0" err="1">
                <a:effectLst/>
                <a:latin typeface="Calibri" panose="020F0502020204030204" pitchFamily="34" charset="0"/>
                <a:ea typeface="Calibri" panose="020F0502020204030204" pitchFamily="34" charset="0"/>
              </a:rPr>
              <a:t>des</a:t>
            </a:r>
            <a:r>
              <a:rPr lang="mk-MK" sz="1800" dirty="0">
                <a:effectLst/>
                <a:latin typeface="Calibri" panose="020F0502020204030204" pitchFamily="34" charset="0"/>
                <a:ea typeface="Calibri" panose="020F0502020204030204" pitchFamily="34" charset="0"/>
              </a:rPr>
              <a:t> </a:t>
            </a:r>
            <a:r>
              <a:rPr lang="mk-MK" sz="1800" b="1" dirty="0" err="1">
                <a:solidFill>
                  <a:srgbClr val="FF0000"/>
                </a:solidFill>
                <a:effectLst/>
                <a:latin typeface="Calibri" panose="020F0502020204030204" pitchFamily="34" charset="0"/>
                <a:ea typeface="Calibri" panose="020F0502020204030204" pitchFamily="34" charset="0"/>
              </a:rPr>
              <a:t>А</a:t>
            </a:r>
            <a:r>
              <a:rPr lang="mk-MK" sz="1800" dirty="0" err="1">
                <a:effectLst/>
                <a:latin typeface="Calibri" panose="020F0502020204030204" pitchFamily="34" charset="0"/>
                <a:ea typeface="Calibri" panose="020F0502020204030204" pitchFamily="34" charset="0"/>
              </a:rPr>
              <a:t>ctivités</a:t>
            </a:r>
            <a:r>
              <a:rPr lang="mk-MK" sz="1800" dirty="0">
                <a:effectLst/>
                <a:latin typeface="Calibri" panose="020F0502020204030204" pitchFamily="34" charset="0"/>
                <a:ea typeface="Calibri" panose="020F0502020204030204" pitchFamily="34" charset="0"/>
              </a:rPr>
              <a:t> </a:t>
            </a:r>
            <a:r>
              <a:rPr lang="mk-MK" sz="1800" dirty="0" err="1">
                <a:effectLst/>
                <a:latin typeface="Calibri" panose="020F0502020204030204" pitchFamily="34" charset="0"/>
                <a:ea typeface="Calibri" panose="020F0502020204030204" pitchFamily="34" charset="0"/>
              </a:rPr>
              <a:t>économiques</a:t>
            </a:r>
            <a:r>
              <a:rPr lang="mk-MK" sz="1800" dirty="0">
                <a:effectLst/>
                <a:latin typeface="Calibri" panose="020F0502020204030204" pitchFamily="34" charset="0"/>
                <a:ea typeface="Calibri" panose="020F0502020204030204" pitchFamily="34" charset="0"/>
              </a:rPr>
              <a:t> </a:t>
            </a:r>
            <a:r>
              <a:rPr lang="mk-MK" sz="1800" dirty="0" err="1">
                <a:effectLst/>
                <a:latin typeface="Calibri" panose="020F0502020204030204" pitchFamily="34" charset="0"/>
                <a:ea typeface="Calibri" panose="020F0502020204030204" pitchFamily="34" charset="0"/>
              </a:rPr>
              <a:t>dans</a:t>
            </a:r>
            <a:r>
              <a:rPr lang="mk-MK" sz="1800" dirty="0">
                <a:effectLst/>
                <a:latin typeface="Calibri" panose="020F0502020204030204" pitchFamily="34" charset="0"/>
                <a:ea typeface="Calibri" panose="020F0502020204030204" pitchFamily="34" charset="0"/>
              </a:rPr>
              <a:t> la </a:t>
            </a:r>
            <a:r>
              <a:rPr lang="mk-MK" sz="1800" b="1" dirty="0" err="1">
                <a:solidFill>
                  <a:srgbClr val="FF0000"/>
                </a:solidFill>
                <a:effectLst/>
                <a:latin typeface="Calibri" panose="020F0502020204030204" pitchFamily="34" charset="0"/>
                <a:ea typeface="Calibri" panose="020F0502020204030204" pitchFamily="34" charset="0"/>
              </a:rPr>
              <a:t>C</a:t>
            </a:r>
            <a:r>
              <a:rPr lang="mk-MK" sz="1800" dirty="0" err="1">
                <a:effectLst/>
                <a:latin typeface="Calibri" panose="020F0502020204030204" pitchFamily="34" charset="0"/>
                <a:ea typeface="Calibri" panose="020F0502020204030204" pitchFamily="34" charset="0"/>
              </a:rPr>
              <a:t>ommunauté</a:t>
            </a:r>
            <a:r>
              <a:rPr lang="mk-MK" sz="1800" dirty="0">
                <a:effectLst/>
                <a:latin typeface="Calibri" panose="020F0502020204030204" pitchFamily="34" charset="0"/>
                <a:ea typeface="Calibri" panose="020F0502020204030204" pitchFamily="34" charset="0"/>
              </a:rPr>
              <a:t> </a:t>
            </a:r>
            <a:r>
              <a:rPr lang="mk-MK" sz="1800" b="1" dirty="0" err="1">
                <a:solidFill>
                  <a:srgbClr val="FF0000"/>
                </a:solidFill>
                <a:effectLst/>
                <a:latin typeface="Calibri" panose="020F0502020204030204" pitchFamily="34" charset="0"/>
                <a:ea typeface="Calibri" panose="020F0502020204030204" pitchFamily="34" charset="0"/>
              </a:rPr>
              <a:t>Е</a:t>
            </a:r>
            <a:r>
              <a:rPr lang="mk-MK" sz="1800" dirty="0" err="1">
                <a:effectLst/>
                <a:latin typeface="Calibri" panose="020F0502020204030204" pitchFamily="34" charset="0"/>
                <a:ea typeface="Calibri" panose="020F0502020204030204" pitchFamily="34" charset="0"/>
              </a:rPr>
              <a:t>uropéenne</a:t>
            </a:r>
            <a:r>
              <a:rPr lang="en-US" sz="1800" dirty="0">
                <a:effectLst/>
                <a:latin typeface="Calibri" panose="020F0502020204030204" pitchFamily="34" charset="0"/>
                <a:ea typeface="Calibri" panose="020F0502020204030204" pitchFamily="34" charset="0"/>
              </a:rPr>
              <a:t>)</a:t>
            </a:r>
            <a:r>
              <a:rPr lang="en-US" sz="2000" dirty="0"/>
              <a:t>. </a:t>
            </a:r>
            <a:endParaRPr lang="mk-MK" sz="2000" dirty="0"/>
          </a:p>
          <a:p>
            <a:endParaRPr lang="en-US" sz="2000" dirty="0"/>
          </a:p>
          <a:p>
            <a:r>
              <a:rPr lang="mk-MK" sz="2000" dirty="0"/>
              <a:t>Г</a:t>
            </a:r>
            <a:r>
              <a:rPr lang="ru-RU" sz="2000" dirty="0"/>
              <a:t>и дефинира активностите и ги класифицира деловните субјекти и единиц</a:t>
            </a:r>
            <a:r>
              <a:rPr lang="mk-MK" sz="2000" dirty="0"/>
              <a:t>и</a:t>
            </a:r>
            <a:r>
              <a:rPr lang="ru-RU" sz="2000" dirty="0"/>
              <a:t>те во состав на деловните субјекти, а е наменет за употреба во официјални и други административни бази на податоци, за административни, статистички и аналитички потреби во општеството во целина и во националниот статистички систем  и на меѓународно ниво.</a:t>
            </a:r>
          </a:p>
          <a:p>
            <a:endParaRPr lang="ru-RU" sz="800" dirty="0"/>
          </a:p>
        </p:txBody>
      </p:sp>
    </p:spTree>
    <p:extLst>
      <p:ext uri="{BB962C8B-B14F-4D97-AF65-F5344CB8AC3E}">
        <p14:creationId xmlns:p14="http://schemas.microsoft.com/office/powerpoint/2010/main" val="213005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4167" y="2694062"/>
            <a:ext cx="7772400" cy="1143000"/>
          </a:xfrm>
        </p:spPr>
        <p:txBody>
          <a:bodyPr/>
          <a:lstStyle/>
          <a:p>
            <a:r>
              <a:rPr lang="mk-MK" altLang="en-US" dirty="0"/>
              <a:t>Благодарам на вниманието</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5E3D-66B2-2B4E-5B16-B3FB9F18C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E2371-05CE-BBBF-4EF7-F354D1380447}"/>
              </a:ext>
            </a:extLst>
          </p:cNvPr>
          <p:cNvSpPr>
            <a:spLocks noGrp="1"/>
          </p:cNvSpPr>
          <p:nvPr>
            <p:ph type="title"/>
          </p:nvPr>
        </p:nvSpPr>
        <p:spPr/>
        <p:txBody>
          <a:bodyPr/>
          <a:lstStyle/>
          <a:p>
            <a:r>
              <a:rPr lang="ru-RU" sz="3200" dirty="0"/>
              <a:t>Имплементација на Националната класификација на дејности НКД Рев.2.1</a:t>
            </a:r>
            <a:endParaRPr lang="en-US" sz="3200" dirty="0"/>
          </a:p>
        </p:txBody>
      </p:sp>
      <p:sp>
        <p:nvSpPr>
          <p:cNvPr id="3" name="Content Placeholder 2">
            <a:extLst>
              <a:ext uri="{FF2B5EF4-FFF2-40B4-BE49-F238E27FC236}">
                <a16:creationId xmlns:a16="http://schemas.microsoft.com/office/drawing/2014/main" id="{057AEA27-0B19-B57B-4D72-D184BBF6815C}"/>
              </a:ext>
            </a:extLst>
          </p:cNvPr>
          <p:cNvSpPr>
            <a:spLocks noGrp="1"/>
          </p:cNvSpPr>
          <p:nvPr>
            <p:ph idx="1"/>
          </p:nvPr>
        </p:nvSpPr>
        <p:spPr>
          <a:xfrm>
            <a:off x="546931" y="2310926"/>
            <a:ext cx="8238145" cy="4243698"/>
          </a:xfrm>
        </p:spPr>
        <p:txBody>
          <a:bodyPr/>
          <a:lstStyle/>
          <a:p>
            <a:endParaRPr lang="ru-RU" sz="800" dirty="0"/>
          </a:p>
          <a:p>
            <a:r>
              <a:rPr lang="ru-RU" sz="2000" dirty="0"/>
              <a:t>Во Европската Унија, на 1 јануари 2025 година, започнува примената на новата верзија на Статистичката класификација на економските активности во Европската заедница – NACE Rev. 2.1, на овој датум во нашиот национален статистичкиот систем стапува во сила нова национална верзија, поточно Националната класификација на дејностите, ревизија 2.1.– НКД, рев. 2.1</a:t>
            </a:r>
            <a:r>
              <a:rPr lang="mk-MK" sz="2000" dirty="0"/>
              <a:t>.</a:t>
            </a:r>
            <a:endParaRPr lang="en-US" sz="2000" dirty="0"/>
          </a:p>
          <a:p>
            <a:endParaRPr lang="en-US" sz="2000" dirty="0"/>
          </a:p>
          <a:p>
            <a:r>
              <a:rPr lang="mk-MK" sz="2000" dirty="0"/>
              <a:t>На 06.02.2024 Владата на РСМ ја усвои структурата на НКД Рев.2.1 и истата беше објавена во службен весник бр.35 на 14.02.2024.</a:t>
            </a:r>
          </a:p>
          <a:p>
            <a:endParaRPr lang="mk-MK" sz="2000" dirty="0"/>
          </a:p>
        </p:txBody>
      </p:sp>
    </p:spTree>
    <p:extLst>
      <p:ext uri="{BB962C8B-B14F-4D97-AF65-F5344CB8AC3E}">
        <p14:creationId xmlns:p14="http://schemas.microsoft.com/office/powerpoint/2010/main" val="172821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8B963-8E85-F887-771A-6A3B2D526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504D0-C509-58D2-7DFE-DCC3CFE90A9A}"/>
              </a:ext>
            </a:extLst>
          </p:cNvPr>
          <p:cNvSpPr>
            <a:spLocks noGrp="1"/>
          </p:cNvSpPr>
          <p:nvPr>
            <p:ph type="title"/>
          </p:nvPr>
        </p:nvSpPr>
        <p:spPr/>
        <p:txBody>
          <a:bodyPr/>
          <a:lstStyle/>
          <a:p>
            <a:r>
              <a:rPr lang="ru-RU" sz="3200" dirty="0"/>
              <a:t>Имплементација на Националната класификација на дејности НКД Рев.2.1</a:t>
            </a:r>
            <a:endParaRPr lang="en-US" sz="3200" dirty="0"/>
          </a:p>
        </p:txBody>
      </p:sp>
      <p:sp>
        <p:nvSpPr>
          <p:cNvPr id="3" name="Content Placeholder 2">
            <a:extLst>
              <a:ext uri="{FF2B5EF4-FFF2-40B4-BE49-F238E27FC236}">
                <a16:creationId xmlns:a16="http://schemas.microsoft.com/office/drawing/2014/main" id="{C93F1A93-0672-F114-E661-32274251943A}"/>
              </a:ext>
            </a:extLst>
          </p:cNvPr>
          <p:cNvSpPr>
            <a:spLocks noGrp="1"/>
          </p:cNvSpPr>
          <p:nvPr>
            <p:ph idx="1"/>
          </p:nvPr>
        </p:nvSpPr>
        <p:spPr>
          <a:xfrm>
            <a:off x="685800" y="2840766"/>
            <a:ext cx="7772400" cy="3505200"/>
          </a:xfrm>
        </p:spPr>
        <p:txBody>
          <a:bodyPr/>
          <a:lstStyle/>
          <a:p>
            <a:r>
              <a:rPr lang="mk-MK" sz="2000" dirty="0"/>
              <a:t>ДЗС на 13 декември 2024 ја објави Класификацијата на својата интернет страница – структура, објаснувачки белешки, коресподентни табели. Достапна е на линкот: </a:t>
            </a:r>
            <a:r>
              <a:rPr lang="en-US" sz="2000" dirty="0">
                <a:hlinkClick r:id="rId2"/>
              </a:rPr>
              <a:t>https://www.stat.gov.mk/Nacionalni_Klasifikacii2.aspx?rbr=1</a:t>
            </a:r>
            <a:endParaRPr lang="en-US" sz="2000" dirty="0"/>
          </a:p>
          <a:p>
            <a:endParaRPr lang="mk-MK" sz="2000" dirty="0"/>
          </a:p>
          <a:p>
            <a:r>
              <a:rPr lang="mk-MK" sz="2000" dirty="0"/>
              <a:t>Официјално од 01.01.2025 година започнува примента на НКД Рев 2.1</a:t>
            </a:r>
          </a:p>
        </p:txBody>
      </p:sp>
    </p:spTree>
    <p:extLst>
      <p:ext uri="{BB962C8B-B14F-4D97-AF65-F5344CB8AC3E}">
        <p14:creationId xmlns:p14="http://schemas.microsoft.com/office/powerpoint/2010/main" val="338000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3450E-6E7B-4F98-5E03-A123F199B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F7441-93C0-3891-72D7-7BB3B2E69FC0}"/>
              </a:ext>
            </a:extLst>
          </p:cNvPr>
          <p:cNvSpPr>
            <a:spLocks noGrp="1"/>
          </p:cNvSpPr>
          <p:nvPr>
            <p:ph type="title"/>
          </p:nvPr>
        </p:nvSpPr>
        <p:spPr/>
        <p:txBody>
          <a:bodyPr/>
          <a:lstStyle/>
          <a:p>
            <a:r>
              <a:rPr lang="ru-RU" sz="3200" dirty="0"/>
              <a:t>Имплементација на Националната класификација на дејности НКД Рев.2.1</a:t>
            </a:r>
            <a:endParaRPr lang="en-US" sz="3200" dirty="0"/>
          </a:p>
        </p:txBody>
      </p:sp>
      <p:sp>
        <p:nvSpPr>
          <p:cNvPr id="3" name="Content Placeholder 2">
            <a:extLst>
              <a:ext uri="{FF2B5EF4-FFF2-40B4-BE49-F238E27FC236}">
                <a16:creationId xmlns:a16="http://schemas.microsoft.com/office/drawing/2014/main" id="{695A2B1B-A1E4-C240-B066-018DC7DDCCAA}"/>
              </a:ext>
            </a:extLst>
          </p:cNvPr>
          <p:cNvSpPr>
            <a:spLocks noGrp="1"/>
          </p:cNvSpPr>
          <p:nvPr>
            <p:ph idx="1"/>
          </p:nvPr>
        </p:nvSpPr>
        <p:spPr/>
        <p:txBody>
          <a:bodyPr/>
          <a:lstStyle/>
          <a:p>
            <a:r>
              <a:rPr lang="mk-MK" sz="2000" dirty="0"/>
              <a:t>2025 година е година на прилагодување кон новата верзија НКД рев. 2.1.</a:t>
            </a:r>
          </a:p>
          <a:p>
            <a:endParaRPr lang="mk-MK" sz="2000" dirty="0"/>
          </a:p>
          <a:p>
            <a:r>
              <a:rPr lang="mk-MK" sz="2000" dirty="0"/>
              <a:t>Централен регистар во 2025 година ќе започне со внесување на новите кодови од НКД рев.2.1 во завршните сметки за 2024 година.</a:t>
            </a:r>
          </a:p>
          <a:p>
            <a:endParaRPr lang="mk-MK" sz="2000" dirty="0"/>
          </a:p>
          <a:p>
            <a:r>
              <a:rPr lang="mk-MK" sz="2000" dirty="0"/>
              <a:t>ДЗС во сите истражувања кои ќе се спроведуваат во 2025 година ќе започне со двојно кодирање (преку обрасците за прибирање на податоци).</a:t>
            </a:r>
          </a:p>
          <a:p>
            <a:endParaRPr lang="mk-MK" sz="2000" dirty="0"/>
          </a:p>
          <a:p>
            <a:endParaRPr lang="en-US" sz="2000" dirty="0"/>
          </a:p>
        </p:txBody>
      </p:sp>
    </p:spTree>
    <p:extLst>
      <p:ext uri="{BB962C8B-B14F-4D97-AF65-F5344CB8AC3E}">
        <p14:creationId xmlns:p14="http://schemas.microsoft.com/office/powerpoint/2010/main" val="26646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5F2C-8C17-14F5-1F58-5E65071E2C97}"/>
              </a:ext>
            </a:extLst>
          </p:cNvPr>
          <p:cNvSpPr>
            <a:spLocks noGrp="1"/>
          </p:cNvSpPr>
          <p:nvPr>
            <p:ph type="title"/>
          </p:nvPr>
        </p:nvSpPr>
        <p:spPr/>
        <p:txBody>
          <a:bodyPr/>
          <a:lstStyle/>
          <a:p>
            <a:r>
              <a:rPr lang="ru-RU" sz="3200" dirty="0"/>
              <a:t>Споредба на структурата на НКД Рев.2 и НКД Рев.2.1</a:t>
            </a:r>
            <a:endParaRPr lang="en-US" sz="3200" dirty="0"/>
          </a:p>
        </p:txBody>
      </p:sp>
      <p:sp>
        <p:nvSpPr>
          <p:cNvPr id="3" name="TextBox 2">
            <a:extLst>
              <a:ext uri="{FF2B5EF4-FFF2-40B4-BE49-F238E27FC236}">
                <a16:creationId xmlns:a16="http://schemas.microsoft.com/office/drawing/2014/main" id="{2CA6D113-D29D-DBC2-C9FA-B9B6461C64F0}"/>
              </a:ext>
            </a:extLst>
          </p:cNvPr>
          <p:cNvSpPr txBox="1"/>
          <p:nvPr/>
        </p:nvSpPr>
        <p:spPr>
          <a:xfrm>
            <a:off x="762712" y="2264636"/>
            <a:ext cx="7407067" cy="4216539"/>
          </a:xfrm>
          <a:prstGeom prst="rect">
            <a:avLst/>
          </a:prstGeom>
          <a:noFill/>
        </p:spPr>
        <p:txBody>
          <a:bodyPr wrap="square" rtlCol="0">
            <a:spAutoFit/>
          </a:bodyPr>
          <a:lstStyle/>
          <a:p>
            <a:r>
              <a:rPr lang="mk-MK" sz="2000" b="1" dirty="0">
                <a:solidFill>
                  <a:srgbClr val="0A0064"/>
                </a:solidFill>
                <a:latin typeface="+mn-lt"/>
              </a:rPr>
              <a:t>Структура на НКД рев.2.1</a:t>
            </a:r>
          </a:p>
          <a:p>
            <a:pPr algn="just"/>
            <a:r>
              <a:rPr lang="mk-MK" sz="2000" dirty="0">
                <a:solidFill>
                  <a:srgbClr val="0A0064"/>
                </a:solidFill>
                <a:latin typeface="+mn-lt"/>
              </a:rPr>
              <a:t>НКД Рев.2.1 е составена од пет хиерархиски нивоа кои се означени на следниот начин: </a:t>
            </a:r>
          </a:p>
          <a:p>
            <a:pPr algn="just"/>
            <a:endParaRPr lang="en-US" sz="800" dirty="0">
              <a:solidFill>
                <a:srgbClr val="0A0064"/>
              </a:solidFill>
              <a:latin typeface="+mn-lt"/>
            </a:endParaRPr>
          </a:p>
          <a:p>
            <a:pPr marL="342900" lvl="0" indent="-342900" algn="just">
              <a:buFont typeface="Times New Roman" panose="02020603050405020304" pitchFamily="18" charset="0"/>
              <a:buChar char="-"/>
              <a:tabLst>
                <a:tab pos="685800" algn="l"/>
              </a:tabLst>
            </a:pPr>
            <a:r>
              <a:rPr lang="mk-MK" sz="2000" dirty="0">
                <a:solidFill>
                  <a:srgbClr val="0A0064"/>
                </a:solidFill>
                <a:latin typeface="+mn-lt"/>
              </a:rPr>
              <a:t>сектор - се означува со две букви</a:t>
            </a:r>
            <a:endParaRPr lang="en-US" sz="2000" dirty="0">
              <a:solidFill>
                <a:srgbClr val="0A0064"/>
              </a:solidFill>
              <a:latin typeface="+mn-lt"/>
            </a:endParaRPr>
          </a:p>
          <a:p>
            <a:pPr marL="342900" lvl="0" indent="-342900" algn="just">
              <a:buFont typeface="Times New Roman" panose="02020603050405020304" pitchFamily="18" charset="0"/>
              <a:buChar char="-"/>
              <a:tabLst>
                <a:tab pos="685800" algn="l"/>
              </a:tabLst>
            </a:pPr>
            <a:r>
              <a:rPr lang="mk-MK" sz="2000" dirty="0">
                <a:solidFill>
                  <a:srgbClr val="0A0064"/>
                </a:solidFill>
                <a:latin typeface="+mn-lt"/>
              </a:rPr>
              <a:t>оддел - се означува со двоцифрена шифра</a:t>
            </a:r>
            <a:endParaRPr lang="en-US" sz="2000" dirty="0">
              <a:solidFill>
                <a:srgbClr val="0A0064"/>
              </a:solidFill>
              <a:latin typeface="+mn-lt"/>
            </a:endParaRPr>
          </a:p>
          <a:p>
            <a:pPr marL="342900" lvl="0" indent="-342900" algn="just">
              <a:buFont typeface="Times New Roman" panose="02020603050405020304" pitchFamily="18" charset="0"/>
              <a:buChar char="-"/>
              <a:tabLst>
                <a:tab pos="685800" algn="l"/>
              </a:tabLst>
            </a:pPr>
            <a:r>
              <a:rPr lang="mk-MK" sz="2000" dirty="0">
                <a:solidFill>
                  <a:srgbClr val="0A0064"/>
                </a:solidFill>
                <a:latin typeface="+mn-lt"/>
              </a:rPr>
              <a:t>група - се означува со трицифрена шифра</a:t>
            </a:r>
            <a:endParaRPr lang="en-US" sz="2000" dirty="0">
              <a:solidFill>
                <a:srgbClr val="0A0064"/>
              </a:solidFill>
              <a:latin typeface="+mn-lt"/>
            </a:endParaRPr>
          </a:p>
          <a:p>
            <a:pPr marL="342900" lvl="0" indent="-342900" algn="just">
              <a:buFont typeface="Times New Roman" panose="02020603050405020304" pitchFamily="18" charset="0"/>
              <a:buChar char="-"/>
              <a:tabLst>
                <a:tab pos="685800" algn="l"/>
              </a:tabLst>
            </a:pPr>
            <a:r>
              <a:rPr lang="mk-MK" sz="2000" dirty="0">
                <a:solidFill>
                  <a:srgbClr val="0A0064"/>
                </a:solidFill>
                <a:latin typeface="+mn-lt"/>
              </a:rPr>
              <a:t>класа - се означува со четирицифрена шифра</a:t>
            </a:r>
            <a:endParaRPr lang="en-US" sz="2000" dirty="0">
              <a:solidFill>
                <a:srgbClr val="0A0064"/>
              </a:solidFill>
              <a:latin typeface="+mn-lt"/>
            </a:endParaRPr>
          </a:p>
          <a:p>
            <a:pPr marL="342900" lvl="0" indent="-342900" algn="just">
              <a:buFont typeface="Times New Roman" panose="02020603050405020304" pitchFamily="18" charset="0"/>
              <a:buChar char="-"/>
              <a:tabLst>
                <a:tab pos="685800" algn="l"/>
              </a:tabLst>
            </a:pPr>
            <a:r>
              <a:rPr lang="mk-MK" sz="2000" dirty="0">
                <a:solidFill>
                  <a:srgbClr val="0A0064"/>
                </a:solidFill>
                <a:latin typeface="+mn-lt"/>
              </a:rPr>
              <a:t>поткласа - се означува со петцифрена шифра</a:t>
            </a:r>
            <a:endParaRPr lang="en-US" sz="2000" dirty="0">
              <a:solidFill>
                <a:srgbClr val="0A0064"/>
              </a:solidFill>
              <a:latin typeface="+mn-lt"/>
            </a:endParaRPr>
          </a:p>
          <a:p>
            <a:pPr algn="just"/>
            <a:endParaRPr lang="mk-MK" sz="2000" dirty="0">
              <a:solidFill>
                <a:srgbClr val="0A0064"/>
              </a:solidFill>
              <a:latin typeface="+mn-lt"/>
            </a:endParaRPr>
          </a:p>
          <a:p>
            <a:pPr algn="just"/>
            <a:r>
              <a:rPr lang="mk-MK" sz="2000" dirty="0">
                <a:solidFill>
                  <a:srgbClr val="0A0064"/>
                </a:solidFill>
                <a:latin typeface="+mn-lt"/>
              </a:rPr>
              <a:t>За разлика од НКД Рев.2 во која најниско ниво беше класа (четирицифрена шифра), во НКД Рев.2.1 најниско ниво е поткласа (петцифрена шифра). Поткласата е воведено ниво за национални потреби. </a:t>
            </a:r>
            <a:endParaRPr lang="en-US" sz="2000" dirty="0">
              <a:solidFill>
                <a:srgbClr val="0A0064"/>
              </a:solidFill>
              <a:latin typeface="+mn-lt"/>
            </a:endParaRPr>
          </a:p>
        </p:txBody>
      </p:sp>
    </p:spTree>
    <p:extLst>
      <p:ext uri="{BB962C8B-B14F-4D97-AF65-F5344CB8AC3E}">
        <p14:creationId xmlns:p14="http://schemas.microsoft.com/office/powerpoint/2010/main" val="73458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8E659-7C3F-E81F-C3A1-EFEE341CB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A187A-7F47-4254-02E6-0AFFABA67E3F}"/>
              </a:ext>
            </a:extLst>
          </p:cNvPr>
          <p:cNvSpPr>
            <a:spLocks noGrp="1"/>
          </p:cNvSpPr>
          <p:nvPr>
            <p:ph type="title"/>
          </p:nvPr>
        </p:nvSpPr>
        <p:spPr/>
        <p:txBody>
          <a:bodyPr/>
          <a:lstStyle/>
          <a:p>
            <a:r>
              <a:rPr lang="ru-RU" sz="3200" dirty="0"/>
              <a:t>Споредба на структурата на НКД Рев.2 и НКД Рев.2.1</a:t>
            </a:r>
            <a:endParaRPr lang="en-US" sz="3200" dirty="0"/>
          </a:p>
        </p:txBody>
      </p:sp>
      <p:pic>
        <p:nvPicPr>
          <p:cNvPr id="4" name="Picture 3">
            <a:extLst>
              <a:ext uri="{FF2B5EF4-FFF2-40B4-BE49-F238E27FC236}">
                <a16:creationId xmlns:a16="http://schemas.microsoft.com/office/drawing/2014/main" id="{9FD5D928-40BD-F2AA-5569-A0DA377C7D51}"/>
              </a:ext>
            </a:extLst>
          </p:cNvPr>
          <p:cNvPicPr>
            <a:picLocks noChangeAspect="1"/>
          </p:cNvPicPr>
          <p:nvPr/>
        </p:nvPicPr>
        <p:blipFill>
          <a:blip r:embed="rId2"/>
          <a:stretch>
            <a:fillRect/>
          </a:stretch>
        </p:blipFill>
        <p:spPr>
          <a:xfrm>
            <a:off x="961626" y="2719671"/>
            <a:ext cx="7220747" cy="3288400"/>
          </a:xfrm>
          <a:prstGeom prst="rect">
            <a:avLst/>
          </a:prstGeom>
        </p:spPr>
      </p:pic>
    </p:spTree>
    <p:extLst>
      <p:ext uri="{BB962C8B-B14F-4D97-AF65-F5344CB8AC3E}">
        <p14:creationId xmlns:p14="http://schemas.microsoft.com/office/powerpoint/2010/main" val="202996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A03E31-D08F-6E71-3862-8116F1D87567}"/>
              </a:ext>
            </a:extLst>
          </p:cNvPr>
          <p:cNvPicPr>
            <a:picLocks noChangeAspect="1"/>
          </p:cNvPicPr>
          <p:nvPr/>
        </p:nvPicPr>
        <p:blipFill>
          <a:blip r:embed="rId2">
            <a:duotone>
              <a:prstClr val="black"/>
              <a:srgbClr val="C6D1E2">
                <a:tint val="45000"/>
                <a:satMod val="400000"/>
              </a:srgbClr>
            </a:duotone>
          </a:blip>
          <a:stretch>
            <a:fillRect/>
          </a:stretch>
        </p:blipFill>
        <p:spPr>
          <a:xfrm>
            <a:off x="1614377" y="1084426"/>
            <a:ext cx="6059739" cy="5668507"/>
          </a:xfrm>
          <a:prstGeom prst="rect">
            <a:avLst/>
          </a:prstGeom>
        </p:spPr>
      </p:pic>
    </p:spTree>
    <p:extLst>
      <p:ext uri="{BB962C8B-B14F-4D97-AF65-F5344CB8AC3E}">
        <p14:creationId xmlns:p14="http://schemas.microsoft.com/office/powerpoint/2010/main" val="35719543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kstat_mak_calibri.potx" id="{0A536A78-31E4-449E-AF12-BF8EDB558051}" vid="{BE22B4F2-EE49-4C95-A220-E4B57316577F}"/>
    </a:ext>
  </a:extLst>
</a:theme>
</file>

<file path=docProps/app.xml><?xml version="1.0" encoding="utf-8"?>
<Properties xmlns="http://schemas.openxmlformats.org/officeDocument/2006/extended-properties" xmlns:vt="http://schemas.openxmlformats.org/officeDocument/2006/docPropsVTypes">
  <Template>Makstat_mak_calibri</Template>
  <TotalTime>2425</TotalTime>
  <Words>2674</Words>
  <Application>Microsoft Office PowerPoint</Application>
  <PresentationFormat>On-screen Show (4:3)</PresentationFormat>
  <Paragraphs>392</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Times New Roman</vt:lpstr>
      <vt:lpstr>Wingdings</vt:lpstr>
      <vt:lpstr>Office Theme</vt:lpstr>
      <vt:lpstr>Worksheet</vt:lpstr>
      <vt:lpstr>Имплементација на Националната класификација на дејности НКД Рев.2.1</vt:lpstr>
      <vt:lpstr>Содржина</vt:lpstr>
      <vt:lpstr>Имплементација на Националната класификација на дејности НКД Рев.2.1</vt:lpstr>
      <vt:lpstr>Имплементација на Националната класификација на дејности НКД Рев.2.1</vt:lpstr>
      <vt:lpstr>Имплементација на Националната класификација на дејности НКД Рев.2.1</vt:lpstr>
      <vt:lpstr>Имплементација на Националната класификација на дејности НКД Рев.2.1</vt:lpstr>
      <vt:lpstr>Споредба на структурата на НКД Рев.2 и НКД Рев.2.1</vt:lpstr>
      <vt:lpstr>Споредба на структурата на НКД Рев.2 и НКД Рев.2.1</vt:lpstr>
      <vt:lpstr>PowerPoint Presentation</vt:lpstr>
      <vt:lpstr>Споредба на структурата на НКД Рев.2 и НКД Рев.2.1</vt:lpstr>
      <vt:lpstr>Споредба на структурата на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Коресподентни табели меѓу НКД Рев.2 и НКД Рев.2.1</vt:lpstr>
      <vt:lpstr>Top-down метод </vt:lpstr>
      <vt:lpstr>Top-down метод </vt:lpstr>
      <vt:lpstr>Top-down метод </vt:lpstr>
      <vt:lpstr>Top-down метод – пример</vt:lpstr>
      <vt:lpstr>Top-down метод – пример</vt:lpstr>
      <vt:lpstr>Top-down метод – пример</vt:lpstr>
      <vt:lpstr>Top-down метод – пример</vt:lpstr>
      <vt:lpstr>Top-down метод – пример</vt:lpstr>
      <vt:lpstr>Top-down метод – пример</vt:lpstr>
      <vt:lpstr>Благодарам на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Национална класификација на дејности НКД Рев.2.1</dc:title>
  <dc:creator>Ivan Spasovski</dc:creator>
  <cp:lastModifiedBy>Violeta Krsteva</cp:lastModifiedBy>
  <cp:revision>126</cp:revision>
  <cp:lastPrinted>2024-12-04T11:59:27Z</cp:lastPrinted>
  <dcterms:created xsi:type="dcterms:W3CDTF">2024-02-21T10:40:16Z</dcterms:created>
  <dcterms:modified xsi:type="dcterms:W3CDTF">2024-12-17T07:40:49Z</dcterms:modified>
</cp:coreProperties>
</file>